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7" r:id="rId2"/>
    <p:sldId id="706" r:id="rId3"/>
    <p:sldId id="708" r:id="rId4"/>
    <p:sldId id="709" r:id="rId5"/>
    <p:sldId id="710" r:id="rId6"/>
    <p:sldId id="711" r:id="rId7"/>
    <p:sldId id="712" r:id="rId8"/>
    <p:sldId id="713" r:id="rId9"/>
    <p:sldId id="714" r:id="rId10"/>
    <p:sldId id="715" r:id="rId11"/>
    <p:sldId id="716" r:id="rId12"/>
    <p:sldId id="717" r:id="rId13"/>
    <p:sldId id="718" r:id="rId14"/>
    <p:sldId id="719" r:id="rId15"/>
    <p:sldId id="720" r:id="rId16"/>
    <p:sldId id="721" r:id="rId17"/>
    <p:sldId id="722" r:id="rId18"/>
    <p:sldId id="723" r:id="rId19"/>
    <p:sldId id="724" r:id="rId20"/>
    <p:sldId id="725" r:id="rId21"/>
    <p:sldId id="726" r:id="rId22"/>
    <p:sldId id="727" r:id="rId23"/>
    <p:sldId id="728" r:id="rId24"/>
    <p:sldId id="729" r:id="rId25"/>
    <p:sldId id="731" r:id="rId26"/>
    <p:sldId id="737" r:id="rId27"/>
    <p:sldId id="730" r:id="rId28"/>
    <p:sldId id="732" r:id="rId29"/>
  </p:sldIdLst>
  <p:sldSz cx="12192000" cy="6858000"/>
  <p:notesSz cx="6858000" cy="9144000"/>
  <p:defaultText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77"/>
    <p:restoredTop sz="86275"/>
  </p:normalViewPr>
  <p:slideViewPr>
    <p:cSldViewPr snapToGrid="0" snapToObjects="1">
      <p:cViewPr varScale="1">
        <p:scale>
          <a:sx n="71" d="100"/>
          <a:sy n="71" d="100"/>
        </p:scale>
        <p:origin x="98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6C7698-403A-944D-90A6-D355914C8EE9}" type="datetimeFigureOut">
              <a:rPr lang="en-VN" smtClean="0"/>
              <a:t>04/15/2024</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0CAD82-5A8D-7647-8397-E55F9F38293E}" type="slidenum">
              <a:rPr lang="en-VN" smtClean="0"/>
              <a:t>‹#›</a:t>
            </a:fld>
            <a:endParaRPr lang="en-VN"/>
          </a:p>
        </p:txBody>
      </p:sp>
    </p:spTree>
    <p:extLst>
      <p:ext uri="{BB962C8B-B14F-4D97-AF65-F5344CB8AC3E}">
        <p14:creationId xmlns:p14="http://schemas.microsoft.com/office/powerpoint/2010/main" val="1841183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4D321611-98B8-294B-B083-4C765DEA5124}" type="slidenum">
              <a:rPr lang="en-VN" smtClean="0"/>
              <a:t>2</a:t>
            </a:fld>
            <a:endParaRPr lang="en-VN"/>
          </a:p>
        </p:txBody>
      </p:sp>
    </p:spTree>
    <p:extLst>
      <p:ext uri="{BB962C8B-B14F-4D97-AF65-F5344CB8AC3E}">
        <p14:creationId xmlns:p14="http://schemas.microsoft.com/office/powerpoint/2010/main" val="13910009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4D321611-98B8-294B-B083-4C765DEA5124}" type="slidenum">
              <a:rPr lang="en-VN" smtClean="0"/>
              <a:t>11</a:t>
            </a:fld>
            <a:endParaRPr lang="en-VN"/>
          </a:p>
        </p:txBody>
      </p:sp>
    </p:spTree>
    <p:extLst>
      <p:ext uri="{BB962C8B-B14F-4D97-AF65-F5344CB8AC3E}">
        <p14:creationId xmlns:p14="http://schemas.microsoft.com/office/powerpoint/2010/main" val="2423368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4D321611-98B8-294B-B083-4C765DEA5124}" type="slidenum">
              <a:rPr lang="en-VN" smtClean="0"/>
              <a:t>12</a:t>
            </a:fld>
            <a:endParaRPr lang="en-VN"/>
          </a:p>
        </p:txBody>
      </p:sp>
    </p:spTree>
    <p:extLst>
      <p:ext uri="{BB962C8B-B14F-4D97-AF65-F5344CB8AC3E}">
        <p14:creationId xmlns:p14="http://schemas.microsoft.com/office/powerpoint/2010/main" val="3254440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4D321611-98B8-294B-B083-4C765DEA5124}" type="slidenum">
              <a:rPr lang="en-VN" smtClean="0"/>
              <a:t>13</a:t>
            </a:fld>
            <a:endParaRPr lang="en-VN"/>
          </a:p>
        </p:txBody>
      </p:sp>
    </p:spTree>
    <p:extLst>
      <p:ext uri="{BB962C8B-B14F-4D97-AF65-F5344CB8AC3E}">
        <p14:creationId xmlns:p14="http://schemas.microsoft.com/office/powerpoint/2010/main" val="36030652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4D321611-98B8-294B-B083-4C765DEA5124}" type="slidenum">
              <a:rPr lang="en-VN" smtClean="0"/>
              <a:t>14</a:t>
            </a:fld>
            <a:endParaRPr lang="en-VN"/>
          </a:p>
        </p:txBody>
      </p:sp>
    </p:spTree>
    <p:extLst>
      <p:ext uri="{BB962C8B-B14F-4D97-AF65-F5344CB8AC3E}">
        <p14:creationId xmlns:p14="http://schemas.microsoft.com/office/powerpoint/2010/main" val="3319510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4D321611-98B8-294B-B083-4C765DEA5124}" type="slidenum">
              <a:rPr lang="en-VN" smtClean="0"/>
              <a:t>15</a:t>
            </a:fld>
            <a:endParaRPr lang="en-VN"/>
          </a:p>
        </p:txBody>
      </p:sp>
    </p:spTree>
    <p:extLst>
      <p:ext uri="{BB962C8B-B14F-4D97-AF65-F5344CB8AC3E}">
        <p14:creationId xmlns:p14="http://schemas.microsoft.com/office/powerpoint/2010/main" val="40312787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4D321611-98B8-294B-B083-4C765DEA5124}" type="slidenum">
              <a:rPr lang="en-VN" smtClean="0"/>
              <a:t>16</a:t>
            </a:fld>
            <a:endParaRPr lang="en-VN"/>
          </a:p>
        </p:txBody>
      </p:sp>
    </p:spTree>
    <p:extLst>
      <p:ext uri="{BB962C8B-B14F-4D97-AF65-F5344CB8AC3E}">
        <p14:creationId xmlns:p14="http://schemas.microsoft.com/office/powerpoint/2010/main" val="3727053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4D321611-98B8-294B-B083-4C765DEA5124}" type="slidenum">
              <a:rPr lang="en-VN" smtClean="0"/>
              <a:t>17</a:t>
            </a:fld>
            <a:endParaRPr lang="en-VN"/>
          </a:p>
        </p:txBody>
      </p:sp>
    </p:spTree>
    <p:extLst>
      <p:ext uri="{BB962C8B-B14F-4D97-AF65-F5344CB8AC3E}">
        <p14:creationId xmlns:p14="http://schemas.microsoft.com/office/powerpoint/2010/main" val="15574448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4D321611-98B8-294B-B083-4C765DEA5124}" type="slidenum">
              <a:rPr lang="en-VN" smtClean="0"/>
              <a:t>18</a:t>
            </a:fld>
            <a:endParaRPr lang="en-VN"/>
          </a:p>
        </p:txBody>
      </p:sp>
    </p:spTree>
    <p:extLst>
      <p:ext uri="{BB962C8B-B14F-4D97-AF65-F5344CB8AC3E}">
        <p14:creationId xmlns:p14="http://schemas.microsoft.com/office/powerpoint/2010/main" val="37814122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4D321611-98B8-294B-B083-4C765DEA5124}" type="slidenum">
              <a:rPr lang="en-VN" smtClean="0"/>
              <a:t>19</a:t>
            </a:fld>
            <a:endParaRPr lang="en-VN"/>
          </a:p>
        </p:txBody>
      </p:sp>
    </p:spTree>
    <p:extLst>
      <p:ext uri="{BB962C8B-B14F-4D97-AF65-F5344CB8AC3E}">
        <p14:creationId xmlns:p14="http://schemas.microsoft.com/office/powerpoint/2010/main" val="2568138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4D321611-98B8-294B-B083-4C765DEA5124}" type="slidenum">
              <a:rPr lang="en-VN" smtClean="0"/>
              <a:t>20</a:t>
            </a:fld>
            <a:endParaRPr lang="en-VN"/>
          </a:p>
        </p:txBody>
      </p:sp>
    </p:spTree>
    <p:extLst>
      <p:ext uri="{BB962C8B-B14F-4D97-AF65-F5344CB8AC3E}">
        <p14:creationId xmlns:p14="http://schemas.microsoft.com/office/powerpoint/2010/main" val="348089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4D321611-98B8-294B-B083-4C765DEA5124}" type="slidenum">
              <a:rPr lang="en-VN" smtClean="0"/>
              <a:t>3</a:t>
            </a:fld>
            <a:endParaRPr lang="en-VN"/>
          </a:p>
        </p:txBody>
      </p:sp>
    </p:spTree>
    <p:extLst>
      <p:ext uri="{BB962C8B-B14F-4D97-AF65-F5344CB8AC3E}">
        <p14:creationId xmlns:p14="http://schemas.microsoft.com/office/powerpoint/2010/main" val="36882210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4D321611-98B8-294B-B083-4C765DEA5124}" type="slidenum">
              <a:rPr lang="en-VN" smtClean="0"/>
              <a:t>21</a:t>
            </a:fld>
            <a:endParaRPr lang="en-VN"/>
          </a:p>
        </p:txBody>
      </p:sp>
    </p:spTree>
    <p:extLst>
      <p:ext uri="{BB962C8B-B14F-4D97-AF65-F5344CB8AC3E}">
        <p14:creationId xmlns:p14="http://schemas.microsoft.com/office/powerpoint/2010/main" val="2725460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4D321611-98B8-294B-B083-4C765DEA5124}" type="slidenum">
              <a:rPr lang="en-VN" smtClean="0"/>
              <a:t>22</a:t>
            </a:fld>
            <a:endParaRPr lang="en-VN"/>
          </a:p>
        </p:txBody>
      </p:sp>
    </p:spTree>
    <p:extLst>
      <p:ext uri="{BB962C8B-B14F-4D97-AF65-F5344CB8AC3E}">
        <p14:creationId xmlns:p14="http://schemas.microsoft.com/office/powerpoint/2010/main" val="29014600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4D321611-98B8-294B-B083-4C765DEA5124}" type="slidenum">
              <a:rPr lang="en-VN" smtClean="0"/>
              <a:t>23</a:t>
            </a:fld>
            <a:endParaRPr lang="en-VN"/>
          </a:p>
        </p:txBody>
      </p:sp>
    </p:spTree>
    <p:extLst>
      <p:ext uri="{BB962C8B-B14F-4D97-AF65-F5344CB8AC3E}">
        <p14:creationId xmlns:p14="http://schemas.microsoft.com/office/powerpoint/2010/main" val="35543333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4D321611-98B8-294B-B083-4C765DEA5124}" type="slidenum">
              <a:rPr lang="en-VN" smtClean="0"/>
              <a:t>24</a:t>
            </a:fld>
            <a:endParaRPr lang="en-VN"/>
          </a:p>
        </p:txBody>
      </p:sp>
    </p:spTree>
    <p:extLst>
      <p:ext uri="{BB962C8B-B14F-4D97-AF65-F5344CB8AC3E}">
        <p14:creationId xmlns:p14="http://schemas.microsoft.com/office/powerpoint/2010/main" val="20701837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4D321611-98B8-294B-B083-4C765DEA5124}" type="slidenum">
              <a:rPr lang="en-VN" smtClean="0"/>
              <a:t>25</a:t>
            </a:fld>
            <a:endParaRPr lang="en-VN"/>
          </a:p>
        </p:txBody>
      </p:sp>
    </p:spTree>
    <p:extLst>
      <p:ext uri="{BB962C8B-B14F-4D97-AF65-F5344CB8AC3E}">
        <p14:creationId xmlns:p14="http://schemas.microsoft.com/office/powerpoint/2010/main" val="2263742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4D321611-98B8-294B-B083-4C765DEA5124}" type="slidenum">
              <a:rPr lang="en-VN" smtClean="0"/>
              <a:t>26</a:t>
            </a:fld>
            <a:endParaRPr lang="en-VN"/>
          </a:p>
        </p:txBody>
      </p:sp>
    </p:spTree>
    <p:extLst>
      <p:ext uri="{BB962C8B-B14F-4D97-AF65-F5344CB8AC3E}">
        <p14:creationId xmlns:p14="http://schemas.microsoft.com/office/powerpoint/2010/main" val="587900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4D321611-98B8-294B-B083-4C765DEA5124}" type="slidenum">
              <a:rPr lang="en-VN" smtClean="0"/>
              <a:t>27</a:t>
            </a:fld>
            <a:endParaRPr lang="en-VN"/>
          </a:p>
        </p:txBody>
      </p:sp>
    </p:spTree>
    <p:extLst>
      <p:ext uri="{BB962C8B-B14F-4D97-AF65-F5344CB8AC3E}">
        <p14:creationId xmlns:p14="http://schemas.microsoft.com/office/powerpoint/2010/main" val="4279497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4D321611-98B8-294B-B083-4C765DEA5124}" type="slidenum">
              <a:rPr lang="en-VN" smtClean="0"/>
              <a:t>28</a:t>
            </a:fld>
            <a:endParaRPr lang="en-VN"/>
          </a:p>
        </p:txBody>
      </p:sp>
    </p:spTree>
    <p:extLst>
      <p:ext uri="{BB962C8B-B14F-4D97-AF65-F5344CB8AC3E}">
        <p14:creationId xmlns:p14="http://schemas.microsoft.com/office/powerpoint/2010/main" val="616537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4D321611-98B8-294B-B083-4C765DEA5124}" type="slidenum">
              <a:rPr lang="en-VN" smtClean="0"/>
              <a:t>4</a:t>
            </a:fld>
            <a:endParaRPr lang="en-VN"/>
          </a:p>
        </p:txBody>
      </p:sp>
    </p:spTree>
    <p:extLst>
      <p:ext uri="{BB962C8B-B14F-4D97-AF65-F5344CB8AC3E}">
        <p14:creationId xmlns:p14="http://schemas.microsoft.com/office/powerpoint/2010/main" val="19306516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4D321611-98B8-294B-B083-4C765DEA5124}" type="slidenum">
              <a:rPr lang="en-VN" smtClean="0"/>
              <a:t>5</a:t>
            </a:fld>
            <a:endParaRPr lang="en-VN"/>
          </a:p>
        </p:txBody>
      </p:sp>
    </p:spTree>
    <p:extLst>
      <p:ext uri="{BB962C8B-B14F-4D97-AF65-F5344CB8AC3E}">
        <p14:creationId xmlns:p14="http://schemas.microsoft.com/office/powerpoint/2010/main" val="3026292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4D321611-98B8-294B-B083-4C765DEA5124}" type="slidenum">
              <a:rPr lang="en-VN" smtClean="0"/>
              <a:t>6</a:t>
            </a:fld>
            <a:endParaRPr lang="en-VN"/>
          </a:p>
        </p:txBody>
      </p:sp>
    </p:spTree>
    <p:extLst>
      <p:ext uri="{BB962C8B-B14F-4D97-AF65-F5344CB8AC3E}">
        <p14:creationId xmlns:p14="http://schemas.microsoft.com/office/powerpoint/2010/main" val="1016626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4D321611-98B8-294B-B083-4C765DEA5124}" type="slidenum">
              <a:rPr lang="en-VN" smtClean="0"/>
              <a:t>7</a:t>
            </a:fld>
            <a:endParaRPr lang="en-VN"/>
          </a:p>
        </p:txBody>
      </p:sp>
    </p:spTree>
    <p:extLst>
      <p:ext uri="{BB962C8B-B14F-4D97-AF65-F5344CB8AC3E}">
        <p14:creationId xmlns:p14="http://schemas.microsoft.com/office/powerpoint/2010/main" val="3652022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4D321611-98B8-294B-B083-4C765DEA5124}" type="slidenum">
              <a:rPr lang="en-VN" smtClean="0"/>
              <a:t>8</a:t>
            </a:fld>
            <a:endParaRPr lang="en-VN"/>
          </a:p>
        </p:txBody>
      </p:sp>
    </p:spTree>
    <p:extLst>
      <p:ext uri="{BB962C8B-B14F-4D97-AF65-F5344CB8AC3E}">
        <p14:creationId xmlns:p14="http://schemas.microsoft.com/office/powerpoint/2010/main" val="209061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4D321611-98B8-294B-B083-4C765DEA5124}" type="slidenum">
              <a:rPr lang="en-VN" smtClean="0"/>
              <a:t>9</a:t>
            </a:fld>
            <a:endParaRPr lang="en-VN"/>
          </a:p>
        </p:txBody>
      </p:sp>
    </p:spTree>
    <p:extLst>
      <p:ext uri="{BB962C8B-B14F-4D97-AF65-F5344CB8AC3E}">
        <p14:creationId xmlns:p14="http://schemas.microsoft.com/office/powerpoint/2010/main" val="2511522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4D321611-98B8-294B-B083-4C765DEA5124}" type="slidenum">
              <a:rPr lang="en-VN" smtClean="0"/>
              <a:t>10</a:t>
            </a:fld>
            <a:endParaRPr lang="en-VN"/>
          </a:p>
        </p:txBody>
      </p:sp>
    </p:spTree>
    <p:extLst>
      <p:ext uri="{BB962C8B-B14F-4D97-AF65-F5344CB8AC3E}">
        <p14:creationId xmlns:p14="http://schemas.microsoft.com/office/powerpoint/2010/main" val="367051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C6547-9492-314A-87F5-24E68A209E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VN"/>
          </a:p>
        </p:txBody>
      </p:sp>
      <p:sp>
        <p:nvSpPr>
          <p:cNvPr id="3" name="Subtitle 2">
            <a:extLst>
              <a:ext uri="{FF2B5EF4-FFF2-40B4-BE49-F238E27FC236}">
                <a16:creationId xmlns:a16="http://schemas.microsoft.com/office/drawing/2014/main" id="{01C8F143-EB2B-C54E-B5D0-02D7D41FA1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VN"/>
          </a:p>
        </p:txBody>
      </p:sp>
      <p:sp>
        <p:nvSpPr>
          <p:cNvPr id="4" name="Date Placeholder 3">
            <a:extLst>
              <a:ext uri="{FF2B5EF4-FFF2-40B4-BE49-F238E27FC236}">
                <a16:creationId xmlns:a16="http://schemas.microsoft.com/office/drawing/2014/main" id="{61952DC5-1DCF-3B4A-80B2-CDC737CCF9F3}"/>
              </a:ext>
            </a:extLst>
          </p:cNvPr>
          <p:cNvSpPr>
            <a:spLocks noGrp="1"/>
          </p:cNvSpPr>
          <p:nvPr>
            <p:ph type="dt" sz="half" idx="10"/>
          </p:nvPr>
        </p:nvSpPr>
        <p:spPr/>
        <p:txBody>
          <a:bodyPr/>
          <a:lstStyle/>
          <a:p>
            <a:fld id="{1500CBE7-83C9-2C4F-92BC-3FAED3577EEA}" type="datetimeFigureOut">
              <a:rPr lang="en-VN" smtClean="0"/>
              <a:t>04/15/2024</a:t>
            </a:fld>
            <a:endParaRPr lang="en-VN"/>
          </a:p>
        </p:txBody>
      </p:sp>
      <p:sp>
        <p:nvSpPr>
          <p:cNvPr id="5" name="Footer Placeholder 4">
            <a:extLst>
              <a:ext uri="{FF2B5EF4-FFF2-40B4-BE49-F238E27FC236}">
                <a16:creationId xmlns:a16="http://schemas.microsoft.com/office/drawing/2014/main" id="{115A49D9-2E8C-EA48-909F-0195B092801E}"/>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48DCE19F-9C07-0942-A5E1-080893B18D7C}"/>
              </a:ext>
            </a:extLst>
          </p:cNvPr>
          <p:cNvSpPr>
            <a:spLocks noGrp="1"/>
          </p:cNvSpPr>
          <p:nvPr>
            <p:ph type="sldNum" sz="quarter" idx="12"/>
          </p:nvPr>
        </p:nvSpPr>
        <p:spPr/>
        <p:txBody>
          <a:bodyPr/>
          <a:lstStyle/>
          <a:p>
            <a:fld id="{7B0976DF-5966-3A44-9A43-99A681022825}" type="slidenum">
              <a:rPr lang="en-VN" smtClean="0"/>
              <a:t>‹#›</a:t>
            </a:fld>
            <a:endParaRPr lang="en-VN"/>
          </a:p>
        </p:txBody>
      </p:sp>
    </p:spTree>
    <p:extLst>
      <p:ext uri="{BB962C8B-B14F-4D97-AF65-F5344CB8AC3E}">
        <p14:creationId xmlns:p14="http://schemas.microsoft.com/office/powerpoint/2010/main" val="1860708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7AD43-E3BF-6F41-9A77-25A82A4CAC57}"/>
              </a:ext>
            </a:extLst>
          </p:cNvPr>
          <p:cNvSpPr>
            <a:spLocks noGrp="1"/>
          </p:cNvSpPr>
          <p:nvPr>
            <p:ph type="title"/>
          </p:nvPr>
        </p:nvSpPr>
        <p:spPr/>
        <p:txBody>
          <a:bodyPr/>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7EA72832-7593-C944-AA9A-742C5B57081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1FCB7EB0-0099-4C45-BED3-98CFEEF025CB}"/>
              </a:ext>
            </a:extLst>
          </p:cNvPr>
          <p:cNvSpPr>
            <a:spLocks noGrp="1"/>
          </p:cNvSpPr>
          <p:nvPr>
            <p:ph type="dt" sz="half" idx="10"/>
          </p:nvPr>
        </p:nvSpPr>
        <p:spPr/>
        <p:txBody>
          <a:bodyPr/>
          <a:lstStyle/>
          <a:p>
            <a:fld id="{1500CBE7-83C9-2C4F-92BC-3FAED3577EEA}" type="datetimeFigureOut">
              <a:rPr lang="en-VN" smtClean="0"/>
              <a:t>04/15/2024</a:t>
            </a:fld>
            <a:endParaRPr lang="en-VN"/>
          </a:p>
        </p:txBody>
      </p:sp>
      <p:sp>
        <p:nvSpPr>
          <p:cNvPr id="5" name="Footer Placeholder 4">
            <a:extLst>
              <a:ext uri="{FF2B5EF4-FFF2-40B4-BE49-F238E27FC236}">
                <a16:creationId xmlns:a16="http://schemas.microsoft.com/office/drawing/2014/main" id="{3EE175E0-2365-F546-88C5-4B23463E3284}"/>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0E231002-2E10-7946-8E14-7F98502B9D2D}"/>
              </a:ext>
            </a:extLst>
          </p:cNvPr>
          <p:cNvSpPr>
            <a:spLocks noGrp="1"/>
          </p:cNvSpPr>
          <p:nvPr>
            <p:ph type="sldNum" sz="quarter" idx="12"/>
          </p:nvPr>
        </p:nvSpPr>
        <p:spPr/>
        <p:txBody>
          <a:bodyPr/>
          <a:lstStyle/>
          <a:p>
            <a:fld id="{7B0976DF-5966-3A44-9A43-99A681022825}" type="slidenum">
              <a:rPr lang="en-VN" smtClean="0"/>
              <a:t>‹#›</a:t>
            </a:fld>
            <a:endParaRPr lang="en-VN"/>
          </a:p>
        </p:txBody>
      </p:sp>
    </p:spTree>
    <p:extLst>
      <p:ext uri="{BB962C8B-B14F-4D97-AF65-F5344CB8AC3E}">
        <p14:creationId xmlns:p14="http://schemas.microsoft.com/office/powerpoint/2010/main" val="253969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72EA21-80D5-0745-85FB-46AC4E7BCD9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F9C9AF35-B4C9-4C4B-A3BA-30EDC2FD9D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DE5E73E0-F689-204D-B44B-E98205E257EE}"/>
              </a:ext>
            </a:extLst>
          </p:cNvPr>
          <p:cNvSpPr>
            <a:spLocks noGrp="1"/>
          </p:cNvSpPr>
          <p:nvPr>
            <p:ph type="dt" sz="half" idx="10"/>
          </p:nvPr>
        </p:nvSpPr>
        <p:spPr/>
        <p:txBody>
          <a:bodyPr/>
          <a:lstStyle/>
          <a:p>
            <a:fld id="{1500CBE7-83C9-2C4F-92BC-3FAED3577EEA}" type="datetimeFigureOut">
              <a:rPr lang="en-VN" smtClean="0"/>
              <a:t>04/15/2024</a:t>
            </a:fld>
            <a:endParaRPr lang="en-VN"/>
          </a:p>
        </p:txBody>
      </p:sp>
      <p:sp>
        <p:nvSpPr>
          <p:cNvPr id="5" name="Footer Placeholder 4">
            <a:extLst>
              <a:ext uri="{FF2B5EF4-FFF2-40B4-BE49-F238E27FC236}">
                <a16:creationId xmlns:a16="http://schemas.microsoft.com/office/drawing/2014/main" id="{D0A36D86-7001-B34A-B45A-AB1150C7E12C}"/>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3DA6068B-2DE6-DF4A-AE7D-7BDC109C1238}"/>
              </a:ext>
            </a:extLst>
          </p:cNvPr>
          <p:cNvSpPr>
            <a:spLocks noGrp="1"/>
          </p:cNvSpPr>
          <p:nvPr>
            <p:ph type="sldNum" sz="quarter" idx="12"/>
          </p:nvPr>
        </p:nvSpPr>
        <p:spPr/>
        <p:txBody>
          <a:bodyPr/>
          <a:lstStyle/>
          <a:p>
            <a:fld id="{7B0976DF-5966-3A44-9A43-99A681022825}" type="slidenum">
              <a:rPr lang="en-VN" smtClean="0"/>
              <a:t>‹#›</a:t>
            </a:fld>
            <a:endParaRPr lang="en-VN"/>
          </a:p>
        </p:txBody>
      </p:sp>
    </p:spTree>
    <p:extLst>
      <p:ext uri="{BB962C8B-B14F-4D97-AF65-F5344CB8AC3E}">
        <p14:creationId xmlns:p14="http://schemas.microsoft.com/office/powerpoint/2010/main" val="3791059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FD26C-1A7F-0546-922E-5CEF29E6F8A1}"/>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D7047344-AF00-9A4A-9E0C-A6BEB1424A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4F40385B-0E08-1949-B499-749EC2751849}"/>
              </a:ext>
            </a:extLst>
          </p:cNvPr>
          <p:cNvSpPr>
            <a:spLocks noGrp="1"/>
          </p:cNvSpPr>
          <p:nvPr>
            <p:ph type="dt" sz="half" idx="10"/>
          </p:nvPr>
        </p:nvSpPr>
        <p:spPr/>
        <p:txBody>
          <a:bodyPr/>
          <a:lstStyle/>
          <a:p>
            <a:fld id="{1500CBE7-83C9-2C4F-92BC-3FAED3577EEA}" type="datetimeFigureOut">
              <a:rPr lang="en-VN" smtClean="0"/>
              <a:t>04/15/2024</a:t>
            </a:fld>
            <a:endParaRPr lang="en-VN"/>
          </a:p>
        </p:txBody>
      </p:sp>
      <p:sp>
        <p:nvSpPr>
          <p:cNvPr id="5" name="Footer Placeholder 4">
            <a:extLst>
              <a:ext uri="{FF2B5EF4-FFF2-40B4-BE49-F238E27FC236}">
                <a16:creationId xmlns:a16="http://schemas.microsoft.com/office/drawing/2014/main" id="{8956551E-54C9-3746-A604-D6E0693B04DB}"/>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DDAA0E91-FCD3-1B46-BF5A-101A9C7F9B6B}"/>
              </a:ext>
            </a:extLst>
          </p:cNvPr>
          <p:cNvSpPr>
            <a:spLocks noGrp="1"/>
          </p:cNvSpPr>
          <p:nvPr>
            <p:ph type="sldNum" sz="quarter" idx="12"/>
          </p:nvPr>
        </p:nvSpPr>
        <p:spPr/>
        <p:txBody>
          <a:bodyPr/>
          <a:lstStyle/>
          <a:p>
            <a:fld id="{7B0976DF-5966-3A44-9A43-99A681022825}" type="slidenum">
              <a:rPr lang="en-VN" smtClean="0"/>
              <a:t>‹#›</a:t>
            </a:fld>
            <a:endParaRPr lang="en-VN"/>
          </a:p>
        </p:txBody>
      </p:sp>
    </p:spTree>
    <p:extLst>
      <p:ext uri="{BB962C8B-B14F-4D97-AF65-F5344CB8AC3E}">
        <p14:creationId xmlns:p14="http://schemas.microsoft.com/office/powerpoint/2010/main" val="2175138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8543A-90B5-7640-993B-337703595A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VN"/>
          </a:p>
        </p:txBody>
      </p:sp>
      <p:sp>
        <p:nvSpPr>
          <p:cNvPr id="3" name="Text Placeholder 2">
            <a:extLst>
              <a:ext uri="{FF2B5EF4-FFF2-40B4-BE49-F238E27FC236}">
                <a16:creationId xmlns:a16="http://schemas.microsoft.com/office/drawing/2014/main" id="{B71022F0-633C-2641-A8CC-CDA0E49A78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661CF5C-DDDA-7E47-9FF0-2840A9CB7A33}"/>
              </a:ext>
            </a:extLst>
          </p:cNvPr>
          <p:cNvSpPr>
            <a:spLocks noGrp="1"/>
          </p:cNvSpPr>
          <p:nvPr>
            <p:ph type="dt" sz="half" idx="10"/>
          </p:nvPr>
        </p:nvSpPr>
        <p:spPr/>
        <p:txBody>
          <a:bodyPr/>
          <a:lstStyle/>
          <a:p>
            <a:fld id="{1500CBE7-83C9-2C4F-92BC-3FAED3577EEA}" type="datetimeFigureOut">
              <a:rPr lang="en-VN" smtClean="0"/>
              <a:t>04/15/2024</a:t>
            </a:fld>
            <a:endParaRPr lang="en-VN"/>
          </a:p>
        </p:txBody>
      </p:sp>
      <p:sp>
        <p:nvSpPr>
          <p:cNvPr id="5" name="Footer Placeholder 4">
            <a:extLst>
              <a:ext uri="{FF2B5EF4-FFF2-40B4-BE49-F238E27FC236}">
                <a16:creationId xmlns:a16="http://schemas.microsoft.com/office/drawing/2014/main" id="{59611EE7-44E9-8643-8B2F-15162E687FFB}"/>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21B537B9-22F3-6F49-9D30-BC7E3BBF2A98}"/>
              </a:ext>
            </a:extLst>
          </p:cNvPr>
          <p:cNvSpPr>
            <a:spLocks noGrp="1"/>
          </p:cNvSpPr>
          <p:nvPr>
            <p:ph type="sldNum" sz="quarter" idx="12"/>
          </p:nvPr>
        </p:nvSpPr>
        <p:spPr/>
        <p:txBody>
          <a:bodyPr/>
          <a:lstStyle/>
          <a:p>
            <a:fld id="{7B0976DF-5966-3A44-9A43-99A681022825}" type="slidenum">
              <a:rPr lang="en-VN" smtClean="0"/>
              <a:t>‹#›</a:t>
            </a:fld>
            <a:endParaRPr lang="en-VN"/>
          </a:p>
        </p:txBody>
      </p:sp>
    </p:spTree>
    <p:extLst>
      <p:ext uri="{BB962C8B-B14F-4D97-AF65-F5344CB8AC3E}">
        <p14:creationId xmlns:p14="http://schemas.microsoft.com/office/powerpoint/2010/main" val="4109083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787E4-373D-454B-B99C-95E0DEBA2A2F}"/>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79135D51-ED25-304C-8BF6-6B0234736D6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Content Placeholder 3">
            <a:extLst>
              <a:ext uri="{FF2B5EF4-FFF2-40B4-BE49-F238E27FC236}">
                <a16:creationId xmlns:a16="http://schemas.microsoft.com/office/drawing/2014/main" id="{7310E992-3DEC-2A48-927C-659CD387EB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Date Placeholder 4">
            <a:extLst>
              <a:ext uri="{FF2B5EF4-FFF2-40B4-BE49-F238E27FC236}">
                <a16:creationId xmlns:a16="http://schemas.microsoft.com/office/drawing/2014/main" id="{2A8BDAB4-2334-CE40-AB89-B1BD195F669A}"/>
              </a:ext>
            </a:extLst>
          </p:cNvPr>
          <p:cNvSpPr>
            <a:spLocks noGrp="1"/>
          </p:cNvSpPr>
          <p:nvPr>
            <p:ph type="dt" sz="half" idx="10"/>
          </p:nvPr>
        </p:nvSpPr>
        <p:spPr/>
        <p:txBody>
          <a:bodyPr/>
          <a:lstStyle/>
          <a:p>
            <a:fld id="{1500CBE7-83C9-2C4F-92BC-3FAED3577EEA}" type="datetimeFigureOut">
              <a:rPr lang="en-VN" smtClean="0"/>
              <a:t>04/15/2024</a:t>
            </a:fld>
            <a:endParaRPr lang="en-VN"/>
          </a:p>
        </p:txBody>
      </p:sp>
      <p:sp>
        <p:nvSpPr>
          <p:cNvPr id="6" name="Footer Placeholder 5">
            <a:extLst>
              <a:ext uri="{FF2B5EF4-FFF2-40B4-BE49-F238E27FC236}">
                <a16:creationId xmlns:a16="http://schemas.microsoft.com/office/drawing/2014/main" id="{33D583D4-D02E-B245-8E1C-7385E5BCD37A}"/>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A770F905-6AAC-4046-9943-39E786C72B15}"/>
              </a:ext>
            </a:extLst>
          </p:cNvPr>
          <p:cNvSpPr>
            <a:spLocks noGrp="1"/>
          </p:cNvSpPr>
          <p:nvPr>
            <p:ph type="sldNum" sz="quarter" idx="12"/>
          </p:nvPr>
        </p:nvSpPr>
        <p:spPr/>
        <p:txBody>
          <a:bodyPr/>
          <a:lstStyle/>
          <a:p>
            <a:fld id="{7B0976DF-5966-3A44-9A43-99A681022825}" type="slidenum">
              <a:rPr lang="en-VN" smtClean="0"/>
              <a:t>‹#›</a:t>
            </a:fld>
            <a:endParaRPr lang="en-VN"/>
          </a:p>
        </p:txBody>
      </p:sp>
    </p:spTree>
    <p:extLst>
      <p:ext uri="{BB962C8B-B14F-4D97-AF65-F5344CB8AC3E}">
        <p14:creationId xmlns:p14="http://schemas.microsoft.com/office/powerpoint/2010/main" val="1760499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E530B-8F64-2049-A687-05D3D1269C59}"/>
              </a:ext>
            </a:extLst>
          </p:cNvPr>
          <p:cNvSpPr>
            <a:spLocks noGrp="1"/>
          </p:cNvSpPr>
          <p:nvPr>
            <p:ph type="title"/>
          </p:nvPr>
        </p:nvSpPr>
        <p:spPr>
          <a:xfrm>
            <a:off x="839788" y="365125"/>
            <a:ext cx="10515600" cy="1325563"/>
          </a:xfrm>
        </p:spPr>
        <p:txBody>
          <a:bodyPr/>
          <a:lstStyle/>
          <a:p>
            <a:r>
              <a:rPr lang="en-US"/>
              <a:t>Click to edit Master title style</a:t>
            </a:r>
            <a:endParaRPr lang="en-VN"/>
          </a:p>
        </p:txBody>
      </p:sp>
      <p:sp>
        <p:nvSpPr>
          <p:cNvPr id="3" name="Text Placeholder 2">
            <a:extLst>
              <a:ext uri="{FF2B5EF4-FFF2-40B4-BE49-F238E27FC236}">
                <a16:creationId xmlns:a16="http://schemas.microsoft.com/office/drawing/2014/main" id="{E5BE1DC4-4572-AC44-BAD7-C12AA0A990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824253-58E9-1F42-AF58-BB14E4E54D7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Text Placeholder 4">
            <a:extLst>
              <a:ext uri="{FF2B5EF4-FFF2-40B4-BE49-F238E27FC236}">
                <a16:creationId xmlns:a16="http://schemas.microsoft.com/office/drawing/2014/main" id="{02018F2A-58C9-CC43-B0B3-AF2257165A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7AA774-2BB2-7B41-BCA2-4056DBFA73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7" name="Date Placeholder 6">
            <a:extLst>
              <a:ext uri="{FF2B5EF4-FFF2-40B4-BE49-F238E27FC236}">
                <a16:creationId xmlns:a16="http://schemas.microsoft.com/office/drawing/2014/main" id="{2A72EA17-9AAE-804A-8B07-8EAADC762E72}"/>
              </a:ext>
            </a:extLst>
          </p:cNvPr>
          <p:cNvSpPr>
            <a:spLocks noGrp="1"/>
          </p:cNvSpPr>
          <p:nvPr>
            <p:ph type="dt" sz="half" idx="10"/>
          </p:nvPr>
        </p:nvSpPr>
        <p:spPr/>
        <p:txBody>
          <a:bodyPr/>
          <a:lstStyle/>
          <a:p>
            <a:fld id="{1500CBE7-83C9-2C4F-92BC-3FAED3577EEA}" type="datetimeFigureOut">
              <a:rPr lang="en-VN" smtClean="0"/>
              <a:t>04/15/2024</a:t>
            </a:fld>
            <a:endParaRPr lang="en-VN"/>
          </a:p>
        </p:txBody>
      </p:sp>
      <p:sp>
        <p:nvSpPr>
          <p:cNvPr id="8" name="Footer Placeholder 7">
            <a:extLst>
              <a:ext uri="{FF2B5EF4-FFF2-40B4-BE49-F238E27FC236}">
                <a16:creationId xmlns:a16="http://schemas.microsoft.com/office/drawing/2014/main" id="{FB7EB84B-2558-DC40-B252-495D41A48E95}"/>
              </a:ext>
            </a:extLst>
          </p:cNvPr>
          <p:cNvSpPr>
            <a:spLocks noGrp="1"/>
          </p:cNvSpPr>
          <p:nvPr>
            <p:ph type="ftr" sz="quarter" idx="11"/>
          </p:nvPr>
        </p:nvSpPr>
        <p:spPr/>
        <p:txBody>
          <a:bodyPr/>
          <a:lstStyle/>
          <a:p>
            <a:endParaRPr lang="en-VN"/>
          </a:p>
        </p:txBody>
      </p:sp>
      <p:sp>
        <p:nvSpPr>
          <p:cNvPr id="9" name="Slide Number Placeholder 8">
            <a:extLst>
              <a:ext uri="{FF2B5EF4-FFF2-40B4-BE49-F238E27FC236}">
                <a16:creationId xmlns:a16="http://schemas.microsoft.com/office/drawing/2014/main" id="{465D9DB8-6BA9-8E45-AF64-C0107150FA9A}"/>
              </a:ext>
            </a:extLst>
          </p:cNvPr>
          <p:cNvSpPr>
            <a:spLocks noGrp="1"/>
          </p:cNvSpPr>
          <p:nvPr>
            <p:ph type="sldNum" sz="quarter" idx="12"/>
          </p:nvPr>
        </p:nvSpPr>
        <p:spPr/>
        <p:txBody>
          <a:bodyPr/>
          <a:lstStyle/>
          <a:p>
            <a:fld id="{7B0976DF-5966-3A44-9A43-99A681022825}" type="slidenum">
              <a:rPr lang="en-VN" smtClean="0"/>
              <a:t>‹#›</a:t>
            </a:fld>
            <a:endParaRPr lang="en-VN"/>
          </a:p>
        </p:txBody>
      </p:sp>
    </p:spTree>
    <p:extLst>
      <p:ext uri="{BB962C8B-B14F-4D97-AF65-F5344CB8AC3E}">
        <p14:creationId xmlns:p14="http://schemas.microsoft.com/office/powerpoint/2010/main" val="2854780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C09E8-3F01-8548-93E4-D2C0556873D0}"/>
              </a:ext>
            </a:extLst>
          </p:cNvPr>
          <p:cNvSpPr>
            <a:spLocks noGrp="1"/>
          </p:cNvSpPr>
          <p:nvPr>
            <p:ph type="title"/>
          </p:nvPr>
        </p:nvSpPr>
        <p:spPr/>
        <p:txBody>
          <a:bodyPr/>
          <a:lstStyle/>
          <a:p>
            <a:r>
              <a:rPr lang="en-US"/>
              <a:t>Click to edit Master title style</a:t>
            </a:r>
            <a:endParaRPr lang="en-VN"/>
          </a:p>
        </p:txBody>
      </p:sp>
      <p:sp>
        <p:nvSpPr>
          <p:cNvPr id="3" name="Date Placeholder 2">
            <a:extLst>
              <a:ext uri="{FF2B5EF4-FFF2-40B4-BE49-F238E27FC236}">
                <a16:creationId xmlns:a16="http://schemas.microsoft.com/office/drawing/2014/main" id="{C34CC55D-10A2-F141-8E5A-CF0A7D6B7282}"/>
              </a:ext>
            </a:extLst>
          </p:cNvPr>
          <p:cNvSpPr>
            <a:spLocks noGrp="1"/>
          </p:cNvSpPr>
          <p:nvPr>
            <p:ph type="dt" sz="half" idx="10"/>
          </p:nvPr>
        </p:nvSpPr>
        <p:spPr/>
        <p:txBody>
          <a:bodyPr/>
          <a:lstStyle/>
          <a:p>
            <a:fld id="{1500CBE7-83C9-2C4F-92BC-3FAED3577EEA}" type="datetimeFigureOut">
              <a:rPr lang="en-VN" smtClean="0"/>
              <a:t>04/15/2024</a:t>
            </a:fld>
            <a:endParaRPr lang="en-VN"/>
          </a:p>
        </p:txBody>
      </p:sp>
      <p:sp>
        <p:nvSpPr>
          <p:cNvPr id="4" name="Footer Placeholder 3">
            <a:extLst>
              <a:ext uri="{FF2B5EF4-FFF2-40B4-BE49-F238E27FC236}">
                <a16:creationId xmlns:a16="http://schemas.microsoft.com/office/drawing/2014/main" id="{97C4025F-7DD0-3347-B1AB-A4B8402823D6}"/>
              </a:ext>
            </a:extLst>
          </p:cNvPr>
          <p:cNvSpPr>
            <a:spLocks noGrp="1"/>
          </p:cNvSpPr>
          <p:nvPr>
            <p:ph type="ftr" sz="quarter" idx="11"/>
          </p:nvPr>
        </p:nvSpPr>
        <p:spPr/>
        <p:txBody>
          <a:bodyPr/>
          <a:lstStyle/>
          <a:p>
            <a:endParaRPr lang="en-VN"/>
          </a:p>
        </p:txBody>
      </p:sp>
      <p:sp>
        <p:nvSpPr>
          <p:cNvPr id="5" name="Slide Number Placeholder 4">
            <a:extLst>
              <a:ext uri="{FF2B5EF4-FFF2-40B4-BE49-F238E27FC236}">
                <a16:creationId xmlns:a16="http://schemas.microsoft.com/office/drawing/2014/main" id="{825E5AD6-5B72-BB4C-ABD6-5577520F6B82}"/>
              </a:ext>
            </a:extLst>
          </p:cNvPr>
          <p:cNvSpPr>
            <a:spLocks noGrp="1"/>
          </p:cNvSpPr>
          <p:nvPr>
            <p:ph type="sldNum" sz="quarter" idx="12"/>
          </p:nvPr>
        </p:nvSpPr>
        <p:spPr/>
        <p:txBody>
          <a:bodyPr/>
          <a:lstStyle/>
          <a:p>
            <a:fld id="{7B0976DF-5966-3A44-9A43-99A681022825}" type="slidenum">
              <a:rPr lang="en-VN" smtClean="0"/>
              <a:t>‹#›</a:t>
            </a:fld>
            <a:endParaRPr lang="en-VN"/>
          </a:p>
        </p:txBody>
      </p:sp>
    </p:spTree>
    <p:extLst>
      <p:ext uri="{BB962C8B-B14F-4D97-AF65-F5344CB8AC3E}">
        <p14:creationId xmlns:p14="http://schemas.microsoft.com/office/powerpoint/2010/main" val="2030496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C902DD-E0A8-8345-9AEE-11388E292085}"/>
              </a:ext>
            </a:extLst>
          </p:cNvPr>
          <p:cNvSpPr>
            <a:spLocks noGrp="1"/>
          </p:cNvSpPr>
          <p:nvPr>
            <p:ph type="dt" sz="half" idx="10"/>
          </p:nvPr>
        </p:nvSpPr>
        <p:spPr/>
        <p:txBody>
          <a:bodyPr/>
          <a:lstStyle/>
          <a:p>
            <a:fld id="{1500CBE7-83C9-2C4F-92BC-3FAED3577EEA}" type="datetimeFigureOut">
              <a:rPr lang="en-VN" smtClean="0"/>
              <a:t>04/15/2024</a:t>
            </a:fld>
            <a:endParaRPr lang="en-VN"/>
          </a:p>
        </p:txBody>
      </p:sp>
      <p:sp>
        <p:nvSpPr>
          <p:cNvPr id="3" name="Footer Placeholder 2">
            <a:extLst>
              <a:ext uri="{FF2B5EF4-FFF2-40B4-BE49-F238E27FC236}">
                <a16:creationId xmlns:a16="http://schemas.microsoft.com/office/drawing/2014/main" id="{CE296AA4-1701-1349-BFE6-979ED2E28B1E}"/>
              </a:ext>
            </a:extLst>
          </p:cNvPr>
          <p:cNvSpPr>
            <a:spLocks noGrp="1"/>
          </p:cNvSpPr>
          <p:nvPr>
            <p:ph type="ftr" sz="quarter" idx="11"/>
          </p:nvPr>
        </p:nvSpPr>
        <p:spPr/>
        <p:txBody>
          <a:bodyPr/>
          <a:lstStyle/>
          <a:p>
            <a:endParaRPr lang="en-VN"/>
          </a:p>
        </p:txBody>
      </p:sp>
      <p:sp>
        <p:nvSpPr>
          <p:cNvPr id="4" name="Slide Number Placeholder 3">
            <a:extLst>
              <a:ext uri="{FF2B5EF4-FFF2-40B4-BE49-F238E27FC236}">
                <a16:creationId xmlns:a16="http://schemas.microsoft.com/office/drawing/2014/main" id="{B9686E79-4F6D-7543-A8A3-64F0380F805C}"/>
              </a:ext>
            </a:extLst>
          </p:cNvPr>
          <p:cNvSpPr>
            <a:spLocks noGrp="1"/>
          </p:cNvSpPr>
          <p:nvPr>
            <p:ph type="sldNum" sz="quarter" idx="12"/>
          </p:nvPr>
        </p:nvSpPr>
        <p:spPr/>
        <p:txBody>
          <a:bodyPr/>
          <a:lstStyle/>
          <a:p>
            <a:fld id="{7B0976DF-5966-3A44-9A43-99A681022825}" type="slidenum">
              <a:rPr lang="en-VN" smtClean="0"/>
              <a:t>‹#›</a:t>
            </a:fld>
            <a:endParaRPr lang="en-VN"/>
          </a:p>
        </p:txBody>
      </p:sp>
    </p:spTree>
    <p:extLst>
      <p:ext uri="{BB962C8B-B14F-4D97-AF65-F5344CB8AC3E}">
        <p14:creationId xmlns:p14="http://schemas.microsoft.com/office/powerpoint/2010/main" val="2228537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24A01-81D1-6040-82DE-9C2D63B55C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Content Placeholder 2">
            <a:extLst>
              <a:ext uri="{FF2B5EF4-FFF2-40B4-BE49-F238E27FC236}">
                <a16:creationId xmlns:a16="http://schemas.microsoft.com/office/drawing/2014/main" id="{3B518111-7CE2-FA4D-B623-C6A2AADD3F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Text Placeholder 3">
            <a:extLst>
              <a:ext uri="{FF2B5EF4-FFF2-40B4-BE49-F238E27FC236}">
                <a16:creationId xmlns:a16="http://schemas.microsoft.com/office/drawing/2014/main" id="{CFCC66A4-CCF8-534F-B5F2-FB7BD513B7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0AFA0A-212C-0B47-BDB3-A72AEA4E8F6F}"/>
              </a:ext>
            </a:extLst>
          </p:cNvPr>
          <p:cNvSpPr>
            <a:spLocks noGrp="1"/>
          </p:cNvSpPr>
          <p:nvPr>
            <p:ph type="dt" sz="half" idx="10"/>
          </p:nvPr>
        </p:nvSpPr>
        <p:spPr/>
        <p:txBody>
          <a:bodyPr/>
          <a:lstStyle/>
          <a:p>
            <a:fld id="{1500CBE7-83C9-2C4F-92BC-3FAED3577EEA}" type="datetimeFigureOut">
              <a:rPr lang="en-VN" smtClean="0"/>
              <a:t>04/15/2024</a:t>
            </a:fld>
            <a:endParaRPr lang="en-VN"/>
          </a:p>
        </p:txBody>
      </p:sp>
      <p:sp>
        <p:nvSpPr>
          <p:cNvPr id="6" name="Footer Placeholder 5">
            <a:extLst>
              <a:ext uri="{FF2B5EF4-FFF2-40B4-BE49-F238E27FC236}">
                <a16:creationId xmlns:a16="http://schemas.microsoft.com/office/drawing/2014/main" id="{E933DE96-898B-054A-9C6A-2778DB2E3F53}"/>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C2B154FE-89AB-6C45-A1CD-C73232045356}"/>
              </a:ext>
            </a:extLst>
          </p:cNvPr>
          <p:cNvSpPr>
            <a:spLocks noGrp="1"/>
          </p:cNvSpPr>
          <p:nvPr>
            <p:ph type="sldNum" sz="quarter" idx="12"/>
          </p:nvPr>
        </p:nvSpPr>
        <p:spPr/>
        <p:txBody>
          <a:bodyPr/>
          <a:lstStyle/>
          <a:p>
            <a:fld id="{7B0976DF-5966-3A44-9A43-99A681022825}" type="slidenum">
              <a:rPr lang="en-VN" smtClean="0"/>
              <a:t>‹#›</a:t>
            </a:fld>
            <a:endParaRPr lang="en-VN"/>
          </a:p>
        </p:txBody>
      </p:sp>
    </p:spTree>
    <p:extLst>
      <p:ext uri="{BB962C8B-B14F-4D97-AF65-F5344CB8AC3E}">
        <p14:creationId xmlns:p14="http://schemas.microsoft.com/office/powerpoint/2010/main" val="3472789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621AC-C8C1-7843-9989-6F5040E006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Picture Placeholder 2">
            <a:extLst>
              <a:ext uri="{FF2B5EF4-FFF2-40B4-BE49-F238E27FC236}">
                <a16:creationId xmlns:a16="http://schemas.microsoft.com/office/drawing/2014/main" id="{4198FC14-2970-1348-97FB-CD122EFCAD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VN"/>
          </a:p>
        </p:txBody>
      </p:sp>
      <p:sp>
        <p:nvSpPr>
          <p:cNvPr id="4" name="Text Placeholder 3">
            <a:extLst>
              <a:ext uri="{FF2B5EF4-FFF2-40B4-BE49-F238E27FC236}">
                <a16:creationId xmlns:a16="http://schemas.microsoft.com/office/drawing/2014/main" id="{DC19CCAF-2449-F44F-8106-BC08D8C24A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56C96A-BB3D-A042-9D68-63F0EC7FC9ED}"/>
              </a:ext>
            </a:extLst>
          </p:cNvPr>
          <p:cNvSpPr>
            <a:spLocks noGrp="1"/>
          </p:cNvSpPr>
          <p:nvPr>
            <p:ph type="dt" sz="half" idx="10"/>
          </p:nvPr>
        </p:nvSpPr>
        <p:spPr/>
        <p:txBody>
          <a:bodyPr/>
          <a:lstStyle/>
          <a:p>
            <a:fld id="{1500CBE7-83C9-2C4F-92BC-3FAED3577EEA}" type="datetimeFigureOut">
              <a:rPr lang="en-VN" smtClean="0"/>
              <a:t>04/15/2024</a:t>
            </a:fld>
            <a:endParaRPr lang="en-VN"/>
          </a:p>
        </p:txBody>
      </p:sp>
      <p:sp>
        <p:nvSpPr>
          <p:cNvPr id="6" name="Footer Placeholder 5">
            <a:extLst>
              <a:ext uri="{FF2B5EF4-FFF2-40B4-BE49-F238E27FC236}">
                <a16:creationId xmlns:a16="http://schemas.microsoft.com/office/drawing/2014/main" id="{EEC38A5F-30FC-4842-A8AE-32AAB8F0E675}"/>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A8256AC5-71C4-424D-918C-C86448491BC0}"/>
              </a:ext>
            </a:extLst>
          </p:cNvPr>
          <p:cNvSpPr>
            <a:spLocks noGrp="1"/>
          </p:cNvSpPr>
          <p:nvPr>
            <p:ph type="sldNum" sz="quarter" idx="12"/>
          </p:nvPr>
        </p:nvSpPr>
        <p:spPr/>
        <p:txBody>
          <a:bodyPr/>
          <a:lstStyle/>
          <a:p>
            <a:fld id="{7B0976DF-5966-3A44-9A43-99A681022825}" type="slidenum">
              <a:rPr lang="en-VN" smtClean="0"/>
              <a:t>‹#›</a:t>
            </a:fld>
            <a:endParaRPr lang="en-VN"/>
          </a:p>
        </p:txBody>
      </p:sp>
    </p:spTree>
    <p:extLst>
      <p:ext uri="{BB962C8B-B14F-4D97-AF65-F5344CB8AC3E}">
        <p14:creationId xmlns:p14="http://schemas.microsoft.com/office/powerpoint/2010/main" val="17673041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12E9D6-FE18-544B-84FA-D29E812E15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VN"/>
          </a:p>
        </p:txBody>
      </p:sp>
      <p:sp>
        <p:nvSpPr>
          <p:cNvPr id="3" name="Text Placeholder 2">
            <a:extLst>
              <a:ext uri="{FF2B5EF4-FFF2-40B4-BE49-F238E27FC236}">
                <a16:creationId xmlns:a16="http://schemas.microsoft.com/office/drawing/2014/main" id="{1150ED42-BB51-D040-92F6-284439F04A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F5A0D20F-4E9C-5042-A45E-41FC4FE666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00CBE7-83C9-2C4F-92BC-3FAED3577EEA}" type="datetimeFigureOut">
              <a:rPr lang="en-VN" smtClean="0"/>
              <a:t>04/15/2024</a:t>
            </a:fld>
            <a:endParaRPr lang="en-VN"/>
          </a:p>
        </p:txBody>
      </p:sp>
      <p:sp>
        <p:nvSpPr>
          <p:cNvPr id="5" name="Footer Placeholder 4">
            <a:extLst>
              <a:ext uri="{FF2B5EF4-FFF2-40B4-BE49-F238E27FC236}">
                <a16:creationId xmlns:a16="http://schemas.microsoft.com/office/drawing/2014/main" id="{CDD6B3CB-BBE2-EA4C-AD74-8B6D25CC4A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VN"/>
          </a:p>
        </p:txBody>
      </p:sp>
      <p:sp>
        <p:nvSpPr>
          <p:cNvPr id="6" name="Slide Number Placeholder 5">
            <a:extLst>
              <a:ext uri="{FF2B5EF4-FFF2-40B4-BE49-F238E27FC236}">
                <a16:creationId xmlns:a16="http://schemas.microsoft.com/office/drawing/2014/main" id="{F8B701B4-1E89-3346-80A1-B8B6A3C26D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976DF-5966-3A44-9A43-99A681022825}" type="slidenum">
              <a:rPr lang="en-VN" smtClean="0"/>
              <a:t>‹#›</a:t>
            </a:fld>
            <a:endParaRPr lang="en-VN"/>
          </a:p>
        </p:txBody>
      </p:sp>
    </p:spTree>
    <p:extLst>
      <p:ext uri="{BB962C8B-B14F-4D97-AF65-F5344CB8AC3E}">
        <p14:creationId xmlns:p14="http://schemas.microsoft.com/office/powerpoint/2010/main" val="29626486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jpe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50.jpe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5ACFB-D357-B540-93A2-953C488E39F5}"/>
              </a:ext>
            </a:extLst>
          </p:cNvPr>
          <p:cNvSpPr>
            <a:spLocks noGrp="1"/>
          </p:cNvSpPr>
          <p:nvPr>
            <p:ph type="title"/>
          </p:nvPr>
        </p:nvSpPr>
        <p:spPr/>
        <p:txBody>
          <a:bodyPr/>
          <a:lstStyle/>
          <a:p>
            <a:endParaRPr lang="en-VN"/>
          </a:p>
        </p:txBody>
      </p:sp>
      <p:sp>
        <p:nvSpPr>
          <p:cNvPr id="3" name="Content Placeholder 2">
            <a:extLst>
              <a:ext uri="{FF2B5EF4-FFF2-40B4-BE49-F238E27FC236}">
                <a16:creationId xmlns:a16="http://schemas.microsoft.com/office/drawing/2014/main" id="{1AED7E00-86A4-F749-8F42-6E61F8DC3EF6}"/>
              </a:ext>
            </a:extLst>
          </p:cNvPr>
          <p:cNvSpPr>
            <a:spLocks noGrp="1"/>
          </p:cNvSpPr>
          <p:nvPr>
            <p:ph idx="1"/>
          </p:nvPr>
        </p:nvSpPr>
        <p:spPr/>
        <p:txBody>
          <a:bodyPr/>
          <a:lstStyle/>
          <a:p>
            <a:endParaRPr lang="en-VN" dirty="0"/>
          </a:p>
        </p:txBody>
      </p:sp>
      <p:pic>
        <p:nvPicPr>
          <p:cNvPr id="4" name="Picture 3">
            <a:extLst>
              <a:ext uri="{FF2B5EF4-FFF2-40B4-BE49-F238E27FC236}">
                <a16:creationId xmlns:a16="http://schemas.microsoft.com/office/drawing/2014/main" id="{C0995646-BE7E-7F4A-819C-90C73368D487}"/>
              </a:ext>
            </a:extLst>
          </p:cNvPr>
          <p:cNvPicPr>
            <a:picLocks noChangeAspect="1"/>
          </p:cNvPicPr>
          <p:nvPr/>
        </p:nvPicPr>
        <p:blipFill>
          <a:blip r:embed="rId2"/>
          <a:stretch>
            <a:fillRect/>
          </a:stretch>
        </p:blipFill>
        <p:spPr>
          <a:xfrm>
            <a:off x="0" y="-33338"/>
            <a:ext cx="12192000" cy="6891338"/>
          </a:xfrm>
          <a:prstGeom prst="rect">
            <a:avLst/>
          </a:prstGeom>
        </p:spPr>
      </p:pic>
      <p:sp>
        <p:nvSpPr>
          <p:cNvPr id="5" name="Title 1">
            <a:extLst>
              <a:ext uri="{FF2B5EF4-FFF2-40B4-BE49-F238E27FC236}">
                <a16:creationId xmlns:a16="http://schemas.microsoft.com/office/drawing/2014/main" id="{4743B171-5568-7742-84B2-4AD517791012}"/>
              </a:ext>
            </a:extLst>
          </p:cNvPr>
          <p:cNvSpPr txBox="1">
            <a:spLocks/>
          </p:cNvSpPr>
          <p:nvPr/>
        </p:nvSpPr>
        <p:spPr>
          <a:xfrm>
            <a:off x="1393371" y="2089151"/>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VN" b="1" dirty="0">
                <a:solidFill>
                  <a:srgbClr val="302280"/>
                </a:solidFill>
                <a:latin typeface="Roboto" panose="02000000000000000000" pitchFamily="2" charset="0"/>
                <a:ea typeface="Roboto" panose="02000000000000000000" pitchFamily="2" charset="0"/>
              </a:rPr>
              <a:t>INTRODUCTION TO SYSTEM VERILOG </a:t>
            </a:r>
          </a:p>
        </p:txBody>
      </p:sp>
    </p:spTree>
    <p:extLst>
      <p:ext uri="{BB962C8B-B14F-4D97-AF65-F5344CB8AC3E}">
        <p14:creationId xmlns:p14="http://schemas.microsoft.com/office/powerpoint/2010/main" val="38094437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7280F1-471D-934C-8DC0-ED9006214074}"/>
              </a:ext>
            </a:extLst>
          </p:cNvPr>
          <p:cNvPicPr>
            <a:picLocks noChangeAspect="1"/>
          </p:cNvPicPr>
          <p:nvPr/>
        </p:nvPicPr>
        <p:blipFill>
          <a:blip r:embed="rId3"/>
          <a:stretch>
            <a:fillRect/>
          </a:stretch>
        </p:blipFill>
        <p:spPr>
          <a:xfrm>
            <a:off x="0" y="0"/>
            <a:ext cx="12192000" cy="6858000"/>
          </a:xfrm>
          <a:prstGeom prst="rect">
            <a:avLst/>
          </a:prstGeom>
        </p:spPr>
      </p:pic>
      <p:sp>
        <p:nvSpPr>
          <p:cNvPr id="69" name="Project Status">
            <a:extLst>
              <a:ext uri="{FF2B5EF4-FFF2-40B4-BE49-F238E27FC236}">
                <a16:creationId xmlns:a16="http://schemas.microsoft.com/office/drawing/2014/main" id="{55F19D8C-4A3C-494C-A9ED-98852F37B256}"/>
              </a:ext>
            </a:extLst>
          </p:cNvPr>
          <p:cNvSpPr txBox="1"/>
          <p:nvPr/>
        </p:nvSpPr>
        <p:spPr>
          <a:xfrm>
            <a:off x="201010" y="130491"/>
            <a:ext cx="10227041"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VN" sz="2200" b="1" dirty="0">
                <a:solidFill>
                  <a:srgbClr val="302280"/>
                </a:solidFill>
              </a:rPr>
              <a:t>3.8 Concatenate and replicate operators – Phép toán ghép và lặp số</a:t>
            </a:r>
          </a:p>
        </p:txBody>
      </p:sp>
      <p:sp>
        <p:nvSpPr>
          <p:cNvPr id="2" name="Rectangle 1">
            <a:extLst>
              <a:ext uri="{FF2B5EF4-FFF2-40B4-BE49-F238E27FC236}">
                <a16:creationId xmlns:a16="http://schemas.microsoft.com/office/drawing/2014/main" id="{F05CE8DB-3CA4-7742-938B-15048C8EA901}"/>
              </a:ext>
            </a:extLst>
          </p:cNvPr>
          <p:cNvSpPr/>
          <p:nvPr/>
        </p:nvSpPr>
        <p:spPr>
          <a:xfrm>
            <a:off x="310916" y="571637"/>
            <a:ext cx="10753060" cy="369332"/>
          </a:xfrm>
          <a:prstGeom prst="rect">
            <a:avLst/>
          </a:prstGeom>
        </p:spPr>
        <p:txBody>
          <a:bodyPr wrap="square">
            <a:spAutoFit/>
          </a:bodyPr>
          <a:lstStyle/>
          <a:p>
            <a:pPr marL="285750" indent="-285750">
              <a:buFont typeface="Courier New" panose="02070309020205020404" pitchFamily="49" charset="0"/>
              <a:buChar char="o"/>
            </a:pPr>
            <a:r>
              <a:rPr lang="en-US" dirty="0" err="1">
                <a:solidFill>
                  <a:srgbClr val="000000"/>
                </a:solidFill>
                <a:latin typeface="Helvetica" pitchFamily="2" charset="0"/>
              </a:rPr>
              <a:t>Đối</a:t>
            </a:r>
            <a:r>
              <a:rPr lang="en-US" dirty="0">
                <a:solidFill>
                  <a:srgbClr val="000000"/>
                </a:solidFill>
                <a:latin typeface="Helvetica" pitchFamily="2" charset="0"/>
              </a:rPr>
              <a:t> </a:t>
            </a:r>
            <a:r>
              <a:rPr lang="en-US" dirty="0" err="1">
                <a:solidFill>
                  <a:srgbClr val="000000"/>
                </a:solidFill>
                <a:latin typeface="Helvetica" pitchFamily="2" charset="0"/>
              </a:rPr>
              <a:t>với</a:t>
            </a:r>
            <a:r>
              <a:rPr lang="en-US" dirty="0">
                <a:solidFill>
                  <a:srgbClr val="000000"/>
                </a:solidFill>
                <a:latin typeface="Helvetica" pitchFamily="2" charset="0"/>
              </a:rPr>
              <a:t> </a:t>
            </a:r>
            <a:r>
              <a:rPr lang="en-US" dirty="0" err="1">
                <a:solidFill>
                  <a:srgbClr val="000000"/>
                </a:solidFill>
                <a:latin typeface="Helvetica" pitchFamily="2" charset="0"/>
              </a:rPr>
              <a:t>việc</a:t>
            </a:r>
            <a:r>
              <a:rPr lang="en-US" dirty="0">
                <a:solidFill>
                  <a:srgbClr val="000000"/>
                </a:solidFill>
                <a:latin typeface="Helvetica" pitchFamily="2" charset="0"/>
              </a:rPr>
              <a:t> </a:t>
            </a:r>
            <a:r>
              <a:rPr lang="en-US" dirty="0" err="1">
                <a:solidFill>
                  <a:srgbClr val="000000"/>
                </a:solidFill>
                <a:latin typeface="Helvetica" pitchFamily="2" charset="0"/>
              </a:rPr>
              <a:t>tạo</a:t>
            </a:r>
            <a:r>
              <a:rPr lang="en-US" dirty="0">
                <a:solidFill>
                  <a:srgbClr val="000000"/>
                </a:solidFill>
                <a:latin typeface="Helvetica" pitchFamily="2" charset="0"/>
              </a:rPr>
              <a:t> ra vector </a:t>
            </a:r>
            <a:r>
              <a:rPr lang="en-US" dirty="0" err="1">
                <a:solidFill>
                  <a:srgbClr val="000000"/>
                </a:solidFill>
                <a:latin typeface="Helvetica" pitchFamily="2" charset="0"/>
              </a:rPr>
              <a:t>có</a:t>
            </a:r>
            <a:r>
              <a:rPr lang="en-US" dirty="0">
                <a:solidFill>
                  <a:srgbClr val="000000"/>
                </a:solidFill>
                <a:latin typeface="Helvetica" pitchFamily="2" charset="0"/>
              </a:rPr>
              <a:t> </a:t>
            </a:r>
            <a:r>
              <a:rPr lang="en-US" dirty="0" err="1">
                <a:solidFill>
                  <a:srgbClr val="000000"/>
                </a:solidFill>
                <a:latin typeface="Helvetica" pitchFamily="2" charset="0"/>
              </a:rPr>
              <a:t>số</a:t>
            </a:r>
            <a:r>
              <a:rPr lang="en-US" dirty="0">
                <a:solidFill>
                  <a:srgbClr val="000000"/>
                </a:solidFill>
                <a:latin typeface="Helvetica" pitchFamily="2" charset="0"/>
              </a:rPr>
              <a:t> bit </a:t>
            </a:r>
            <a:r>
              <a:rPr lang="en-US" dirty="0" err="1">
                <a:solidFill>
                  <a:srgbClr val="000000"/>
                </a:solidFill>
                <a:latin typeface="Helvetica" pitchFamily="2" charset="0"/>
              </a:rPr>
              <a:t>lớn</a:t>
            </a:r>
            <a:r>
              <a:rPr lang="en-US" dirty="0">
                <a:solidFill>
                  <a:srgbClr val="000000"/>
                </a:solidFill>
                <a:latin typeface="Helvetica" pitchFamily="2" charset="0"/>
              </a:rPr>
              <a:t>, </a:t>
            </a:r>
            <a:r>
              <a:rPr lang="en-US" dirty="0" err="1">
                <a:solidFill>
                  <a:srgbClr val="000000"/>
                </a:solidFill>
                <a:latin typeface="Helvetica" pitchFamily="2" charset="0"/>
              </a:rPr>
              <a:t>hoặc</a:t>
            </a:r>
            <a:r>
              <a:rPr lang="en-US" dirty="0">
                <a:solidFill>
                  <a:srgbClr val="000000"/>
                </a:solidFill>
                <a:latin typeface="Helvetica" pitchFamily="2" charset="0"/>
              </a:rPr>
              <a:t> </a:t>
            </a:r>
            <a:r>
              <a:rPr lang="en-US" dirty="0" err="1">
                <a:solidFill>
                  <a:srgbClr val="000000"/>
                </a:solidFill>
                <a:latin typeface="Helvetica" pitchFamily="2" charset="0"/>
              </a:rPr>
              <a:t>ghép</a:t>
            </a:r>
            <a:r>
              <a:rPr lang="en-US" dirty="0">
                <a:solidFill>
                  <a:srgbClr val="000000"/>
                </a:solidFill>
                <a:latin typeface="Helvetica" pitchFamily="2" charset="0"/>
              </a:rPr>
              <a:t> </a:t>
            </a:r>
            <a:r>
              <a:rPr lang="en-US" dirty="0" err="1">
                <a:solidFill>
                  <a:srgbClr val="000000"/>
                </a:solidFill>
                <a:latin typeface="Helvetica" pitchFamily="2" charset="0"/>
              </a:rPr>
              <a:t>nhiều</a:t>
            </a:r>
            <a:r>
              <a:rPr lang="en-US" dirty="0">
                <a:solidFill>
                  <a:srgbClr val="000000"/>
                </a:solidFill>
                <a:latin typeface="Helvetica" pitchFamily="2" charset="0"/>
              </a:rPr>
              <a:t> signal </a:t>
            </a:r>
            <a:r>
              <a:rPr lang="en-US" dirty="0" err="1">
                <a:solidFill>
                  <a:srgbClr val="000000"/>
                </a:solidFill>
                <a:latin typeface="Helvetica" pitchFamily="2" charset="0"/>
              </a:rPr>
              <a:t>lại</a:t>
            </a:r>
            <a:r>
              <a:rPr lang="en-US" dirty="0">
                <a:solidFill>
                  <a:srgbClr val="000000"/>
                </a:solidFill>
                <a:latin typeface="Helvetica" pitchFamily="2" charset="0"/>
              </a:rPr>
              <a:t> </a:t>
            </a:r>
            <a:r>
              <a:rPr lang="en-US" dirty="0" err="1">
                <a:solidFill>
                  <a:srgbClr val="000000"/>
                </a:solidFill>
                <a:latin typeface="Helvetica" pitchFamily="2" charset="0"/>
              </a:rPr>
              <a:t>thành</a:t>
            </a:r>
            <a:r>
              <a:rPr lang="en-US" dirty="0">
                <a:solidFill>
                  <a:srgbClr val="000000"/>
                </a:solidFill>
                <a:latin typeface="Helvetica" pitchFamily="2" charset="0"/>
              </a:rPr>
              <a:t> </a:t>
            </a:r>
            <a:r>
              <a:rPr lang="en-US" dirty="0" err="1">
                <a:solidFill>
                  <a:srgbClr val="000000"/>
                </a:solidFill>
                <a:latin typeface="Helvetica" pitchFamily="2" charset="0"/>
              </a:rPr>
              <a:t>một</a:t>
            </a:r>
            <a:r>
              <a:rPr lang="en-US" dirty="0">
                <a:solidFill>
                  <a:srgbClr val="000000"/>
                </a:solidFill>
                <a:latin typeface="Helvetica" pitchFamily="2" charset="0"/>
              </a:rPr>
              <a:t> signal </a:t>
            </a:r>
            <a:r>
              <a:rPr lang="en-US" dirty="0" err="1">
                <a:solidFill>
                  <a:srgbClr val="000000"/>
                </a:solidFill>
                <a:latin typeface="Helvetica" pitchFamily="2" charset="0"/>
              </a:rPr>
              <a:t>có</a:t>
            </a:r>
            <a:r>
              <a:rPr lang="en-US" dirty="0">
                <a:solidFill>
                  <a:srgbClr val="000000"/>
                </a:solidFill>
                <a:latin typeface="Helvetica" pitchFamily="2" charset="0"/>
              </a:rPr>
              <a:t> </a:t>
            </a:r>
            <a:r>
              <a:rPr lang="en-US" dirty="0" err="1">
                <a:solidFill>
                  <a:srgbClr val="000000"/>
                </a:solidFill>
                <a:latin typeface="Helvetica" pitchFamily="2" charset="0"/>
              </a:rPr>
              <a:t>số</a:t>
            </a:r>
            <a:r>
              <a:rPr lang="en-US" dirty="0">
                <a:solidFill>
                  <a:srgbClr val="000000"/>
                </a:solidFill>
                <a:latin typeface="Helvetica" pitchFamily="2" charset="0"/>
              </a:rPr>
              <a:t> bit </a:t>
            </a:r>
            <a:r>
              <a:rPr lang="en-US" dirty="0" err="1">
                <a:solidFill>
                  <a:srgbClr val="000000"/>
                </a:solidFill>
                <a:latin typeface="Helvetica" pitchFamily="2" charset="0"/>
              </a:rPr>
              <a:t>lớn</a:t>
            </a:r>
            <a:r>
              <a:rPr lang="en-US" dirty="0">
                <a:solidFill>
                  <a:srgbClr val="000000"/>
                </a:solidFill>
                <a:latin typeface="Helvetica" pitchFamily="2" charset="0"/>
              </a:rPr>
              <a:t>.</a:t>
            </a:r>
            <a:endParaRPr lang="en-US" dirty="0">
              <a:solidFill>
                <a:srgbClr val="000000"/>
              </a:solidFill>
              <a:effectLst/>
              <a:latin typeface="Helvetica" pitchFamily="2" charset="0"/>
            </a:endParaRPr>
          </a:p>
        </p:txBody>
      </p:sp>
      <p:pic>
        <p:nvPicPr>
          <p:cNvPr id="3" name="Picture 2">
            <a:extLst>
              <a:ext uri="{FF2B5EF4-FFF2-40B4-BE49-F238E27FC236}">
                <a16:creationId xmlns:a16="http://schemas.microsoft.com/office/drawing/2014/main" id="{C64FCA57-032F-A841-9AEC-AE7A4A810622}"/>
              </a:ext>
            </a:extLst>
          </p:cNvPr>
          <p:cNvPicPr>
            <a:picLocks noChangeAspect="1"/>
          </p:cNvPicPr>
          <p:nvPr/>
        </p:nvPicPr>
        <p:blipFill>
          <a:blip r:embed="rId4"/>
          <a:stretch>
            <a:fillRect/>
          </a:stretch>
        </p:blipFill>
        <p:spPr>
          <a:xfrm>
            <a:off x="310916" y="1012783"/>
            <a:ext cx="6569001" cy="3577284"/>
          </a:xfrm>
          <a:prstGeom prst="rect">
            <a:avLst/>
          </a:prstGeom>
        </p:spPr>
      </p:pic>
      <p:pic>
        <p:nvPicPr>
          <p:cNvPr id="5" name="Picture 4">
            <a:extLst>
              <a:ext uri="{FF2B5EF4-FFF2-40B4-BE49-F238E27FC236}">
                <a16:creationId xmlns:a16="http://schemas.microsoft.com/office/drawing/2014/main" id="{7093CFFE-7FEC-9240-ACDC-E59B22BDFB71}"/>
              </a:ext>
            </a:extLst>
          </p:cNvPr>
          <p:cNvPicPr>
            <a:picLocks noChangeAspect="1"/>
          </p:cNvPicPr>
          <p:nvPr/>
        </p:nvPicPr>
        <p:blipFill>
          <a:blip r:embed="rId5"/>
          <a:stretch>
            <a:fillRect/>
          </a:stretch>
        </p:blipFill>
        <p:spPr>
          <a:xfrm>
            <a:off x="310916" y="4657233"/>
            <a:ext cx="7912100" cy="2133600"/>
          </a:xfrm>
          <a:prstGeom prst="rect">
            <a:avLst/>
          </a:prstGeom>
        </p:spPr>
      </p:pic>
      <p:sp>
        <p:nvSpPr>
          <p:cNvPr id="6" name="Rectangle 5">
            <a:extLst>
              <a:ext uri="{FF2B5EF4-FFF2-40B4-BE49-F238E27FC236}">
                <a16:creationId xmlns:a16="http://schemas.microsoft.com/office/drawing/2014/main" id="{2575DCC0-C42A-C345-81EB-B015B171C61A}"/>
              </a:ext>
            </a:extLst>
          </p:cNvPr>
          <p:cNvSpPr/>
          <p:nvPr/>
        </p:nvSpPr>
        <p:spPr>
          <a:xfrm>
            <a:off x="7190833" y="2513102"/>
            <a:ext cx="4690251" cy="646331"/>
          </a:xfrm>
          <a:prstGeom prst="rect">
            <a:avLst/>
          </a:prstGeom>
        </p:spPr>
        <p:txBody>
          <a:bodyPr wrap="square">
            <a:spAutoFit/>
          </a:bodyPr>
          <a:lstStyle/>
          <a:p>
            <a:pPr marL="285750" indent="-285750">
              <a:buFont typeface="Wingdings" pitchFamily="2" charset="2"/>
              <a:buChar char="v"/>
            </a:pPr>
            <a:r>
              <a:rPr lang="vi-VN" i="1" dirty="0">
                <a:solidFill>
                  <a:srgbClr val="000000"/>
                </a:solidFill>
                <a:latin typeface="Helvetica" pitchFamily="2" charset="0"/>
              </a:rPr>
              <a:t>Cần</a:t>
            </a:r>
            <a:r>
              <a:rPr lang="vi-VN" dirty="0">
                <a:solidFill>
                  <a:srgbClr val="000000"/>
                </a:solidFill>
                <a:latin typeface="Helvetica" pitchFamily="2" charset="0"/>
              </a:rPr>
              <a:t> </a:t>
            </a:r>
            <a:r>
              <a:rPr lang="vi-VN" i="1" dirty="0">
                <a:solidFill>
                  <a:srgbClr val="000000"/>
                </a:solidFill>
                <a:latin typeface="Helvetica" pitchFamily="2" charset="0"/>
              </a:rPr>
              <a:t>lưu</a:t>
            </a:r>
            <a:r>
              <a:rPr lang="vi-VN" dirty="0">
                <a:solidFill>
                  <a:srgbClr val="000000"/>
                </a:solidFill>
                <a:latin typeface="Helvetica" pitchFamily="2" charset="0"/>
              </a:rPr>
              <a:t> </a:t>
            </a:r>
            <a:r>
              <a:rPr lang="vi-VN" i="1" dirty="0">
                <a:solidFill>
                  <a:srgbClr val="000000"/>
                </a:solidFill>
                <a:latin typeface="Helvetica" pitchFamily="2" charset="0"/>
              </a:rPr>
              <a:t>tâm</a:t>
            </a:r>
            <a:r>
              <a:rPr lang="vi-VN" dirty="0">
                <a:solidFill>
                  <a:srgbClr val="000000"/>
                </a:solidFill>
                <a:latin typeface="Helvetica" pitchFamily="2" charset="0"/>
              </a:rPr>
              <a:t> </a:t>
            </a:r>
            <a:r>
              <a:rPr lang="vi-VN" i="1" dirty="0">
                <a:solidFill>
                  <a:srgbClr val="000000"/>
                </a:solidFill>
                <a:latin typeface="Helvetica" pitchFamily="2" charset="0"/>
              </a:rPr>
              <a:t>tới</a:t>
            </a:r>
            <a:r>
              <a:rPr lang="vi-VN" dirty="0">
                <a:solidFill>
                  <a:srgbClr val="000000"/>
                </a:solidFill>
                <a:latin typeface="Helvetica" pitchFamily="2" charset="0"/>
              </a:rPr>
              <a:t> </a:t>
            </a:r>
            <a:r>
              <a:rPr lang="vi-VN" i="1" dirty="0">
                <a:solidFill>
                  <a:srgbClr val="000000"/>
                </a:solidFill>
                <a:latin typeface="Helvetica" pitchFamily="2" charset="0"/>
              </a:rPr>
              <a:t>độ</a:t>
            </a:r>
            <a:r>
              <a:rPr lang="vi-VN" dirty="0">
                <a:solidFill>
                  <a:srgbClr val="000000"/>
                </a:solidFill>
                <a:latin typeface="Helvetica" pitchFamily="2" charset="0"/>
              </a:rPr>
              <a:t> </a:t>
            </a:r>
            <a:r>
              <a:rPr lang="vi-VN" i="1" dirty="0">
                <a:solidFill>
                  <a:srgbClr val="000000"/>
                </a:solidFill>
                <a:latin typeface="Helvetica" pitchFamily="2" charset="0"/>
              </a:rPr>
              <a:t>dài</a:t>
            </a:r>
            <a:r>
              <a:rPr lang="vi-VN" dirty="0">
                <a:solidFill>
                  <a:srgbClr val="000000"/>
                </a:solidFill>
                <a:latin typeface="Helvetica" pitchFamily="2" charset="0"/>
              </a:rPr>
              <a:t> </a:t>
            </a:r>
            <a:r>
              <a:rPr lang="vi-VN" i="1" dirty="0">
                <a:solidFill>
                  <a:srgbClr val="000000"/>
                </a:solidFill>
                <a:latin typeface="Helvetica" pitchFamily="2" charset="0"/>
              </a:rPr>
              <a:t>bit</a:t>
            </a:r>
            <a:r>
              <a:rPr lang="vi-VN" dirty="0">
                <a:solidFill>
                  <a:srgbClr val="000000"/>
                </a:solidFill>
                <a:latin typeface="Helvetica" pitchFamily="2" charset="0"/>
              </a:rPr>
              <a:t> </a:t>
            </a:r>
            <a:r>
              <a:rPr lang="vi-VN" i="1" dirty="0">
                <a:solidFill>
                  <a:srgbClr val="000000"/>
                </a:solidFill>
                <a:latin typeface="Helvetica" pitchFamily="2" charset="0"/>
              </a:rPr>
              <a:t>của</a:t>
            </a:r>
            <a:r>
              <a:rPr lang="vi-VN" dirty="0">
                <a:solidFill>
                  <a:srgbClr val="000000"/>
                </a:solidFill>
                <a:latin typeface="Helvetica" pitchFamily="2" charset="0"/>
              </a:rPr>
              <a:t> </a:t>
            </a:r>
            <a:r>
              <a:rPr lang="vi-VN" i="1" dirty="0">
                <a:solidFill>
                  <a:srgbClr val="000000"/>
                </a:solidFill>
                <a:latin typeface="Helvetica" pitchFamily="2" charset="0"/>
              </a:rPr>
              <a:t>signal</a:t>
            </a:r>
            <a:r>
              <a:rPr lang="vi-VN" dirty="0">
                <a:solidFill>
                  <a:srgbClr val="000000"/>
                </a:solidFill>
                <a:latin typeface="Helvetica" pitchFamily="2" charset="0"/>
              </a:rPr>
              <a:t> </a:t>
            </a:r>
            <a:r>
              <a:rPr lang="vi-VN" i="1" dirty="0">
                <a:solidFill>
                  <a:srgbClr val="000000"/>
                </a:solidFill>
                <a:latin typeface="Helvetica" pitchFamily="2" charset="0"/>
              </a:rPr>
              <a:t>khi</a:t>
            </a:r>
            <a:r>
              <a:rPr lang="vi-VN" dirty="0">
                <a:solidFill>
                  <a:srgbClr val="000000"/>
                </a:solidFill>
                <a:latin typeface="Helvetica" pitchFamily="2" charset="0"/>
              </a:rPr>
              <a:t> </a:t>
            </a:r>
            <a:r>
              <a:rPr lang="vi-VN" i="1" dirty="0">
                <a:solidFill>
                  <a:srgbClr val="000000"/>
                </a:solidFill>
                <a:latin typeface="Helvetica" pitchFamily="2" charset="0"/>
              </a:rPr>
              <a:t>concatenate</a:t>
            </a:r>
            <a:r>
              <a:rPr lang="vi-VN" dirty="0">
                <a:solidFill>
                  <a:srgbClr val="000000"/>
                </a:solidFill>
                <a:latin typeface="Helvetica" pitchFamily="2" charset="0"/>
              </a:rPr>
              <a:t> </a:t>
            </a:r>
            <a:r>
              <a:rPr lang="vi-VN" i="1" dirty="0">
                <a:solidFill>
                  <a:srgbClr val="000000"/>
                </a:solidFill>
                <a:latin typeface="Helvetica" pitchFamily="2" charset="0"/>
              </a:rPr>
              <a:t>hoặc</a:t>
            </a:r>
            <a:r>
              <a:rPr lang="vi-VN" dirty="0">
                <a:solidFill>
                  <a:srgbClr val="000000"/>
                </a:solidFill>
                <a:latin typeface="Helvetica" pitchFamily="2" charset="0"/>
              </a:rPr>
              <a:t> </a:t>
            </a:r>
            <a:r>
              <a:rPr lang="vi-VN" i="1" dirty="0">
                <a:solidFill>
                  <a:srgbClr val="000000"/>
                </a:solidFill>
                <a:latin typeface="Helvetica" pitchFamily="2" charset="0"/>
              </a:rPr>
              <a:t>replicate</a:t>
            </a:r>
            <a:endParaRPr lang="vi-VN" dirty="0">
              <a:solidFill>
                <a:srgbClr val="000000"/>
              </a:solidFill>
              <a:effectLst/>
              <a:latin typeface="Helvetica" pitchFamily="2" charset="0"/>
            </a:endParaRPr>
          </a:p>
        </p:txBody>
      </p:sp>
    </p:spTree>
    <p:extLst>
      <p:ext uri="{BB962C8B-B14F-4D97-AF65-F5344CB8AC3E}">
        <p14:creationId xmlns:p14="http://schemas.microsoft.com/office/powerpoint/2010/main" val="2342805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7280F1-471D-934C-8DC0-ED9006214074}"/>
              </a:ext>
            </a:extLst>
          </p:cNvPr>
          <p:cNvPicPr>
            <a:picLocks noChangeAspect="1"/>
          </p:cNvPicPr>
          <p:nvPr/>
        </p:nvPicPr>
        <p:blipFill>
          <a:blip r:embed="rId3"/>
          <a:stretch>
            <a:fillRect/>
          </a:stretch>
        </p:blipFill>
        <p:spPr>
          <a:xfrm>
            <a:off x="-10378" y="0"/>
            <a:ext cx="12192000" cy="6858000"/>
          </a:xfrm>
          <a:prstGeom prst="rect">
            <a:avLst/>
          </a:prstGeom>
        </p:spPr>
      </p:pic>
      <p:sp>
        <p:nvSpPr>
          <p:cNvPr id="69" name="Project Status">
            <a:extLst>
              <a:ext uri="{FF2B5EF4-FFF2-40B4-BE49-F238E27FC236}">
                <a16:creationId xmlns:a16="http://schemas.microsoft.com/office/drawing/2014/main" id="{55F19D8C-4A3C-494C-A9ED-98852F37B256}"/>
              </a:ext>
            </a:extLst>
          </p:cNvPr>
          <p:cNvSpPr txBox="1"/>
          <p:nvPr/>
        </p:nvSpPr>
        <p:spPr>
          <a:xfrm>
            <a:off x="201010" y="130491"/>
            <a:ext cx="5894989"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VN" sz="2200" b="1" dirty="0">
                <a:solidFill>
                  <a:srgbClr val="302280"/>
                </a:solidFill>
              </a:rPr>
              <a:t>4. Instantiation </a:t>
            </a:r>
          </a:p>
        </p:txBody>
      </p:sp>
      <p:sp>
        <p:nvSpPr>
          <p:cNvPr id="2" name="Rectangle 1">
            <a:extLst>
              <a:ext uri="{FF2B5EF4-FFF2-40B4-BE49-F238E27FC236}">
                <a16:creationId xmlns:a16="http://schemas.microsoft.com/office/drawing/2014/main" id="{0266F6B5-D2EB-4744-85D3-4E3ADF43172C}"/>
              </a:ext>
            </a:extLst>
          </p:cNvPr>
          <p:cNvSpPr/>
          <p:nvPr/>
        </p:nvSpPr>
        <p:spPr>
          <a:xfrm>
            <a:off x="412392" y="571637"/>
            <a:ext cx="11367213" cy="369332"/>
          </a:xfrm>
          <a:prstGeom prst="rect">
            <a:avLst/>
          </a:prstGeom>
        </p:spPr>
        <p:txBody>
          <a:bodyPr wrap="square">
            <a:spAutoFit/>
          </a:bodyPr>
          <a:lstStyle/>
          <a:p>
            <a:pPr marL="285750" indent="-285750">
              <a:buFont typeface="Courier New" panose="02070309020205020404" pitchFamily="49" charset="0"/>
              <a:buChar char="o"/>
            </a:pPr>
            <a:r>
              <a:rPr lang="en-US" dirty="0">
                <a:solidFill>
                  <a:srgbClr val="000000"/>
                </a:solidFill>
                <a:latin typeface="Helvetica" pitchFamily="2" charset="0"/>
              </a:rPr>
              <a:t>Instantiation </a:t>
            </a:r>
            <a:r>
              <a:rPr lang="en-US" dirty="0" err="1">
                <a:solidFill>
                  <a:srgbClr val="000000"/>
                </a:solidFill>
                <a:latin typeface="Helvetica" pitchFamily="2" charset="0"/>
              </a:rPr>
              <a:t>chỉ</a:t>
            </a:r>
            <a:r>
              <a:rPr lang="en-US" dirty="0">
                <a:solidFill>
                  <a:srgbClr val="000000"/>
                </a:solidFill>
                <a:latin typeface="Helvetica" pitchFamily="2" charset="0"/>
              </a:rPr>
              <a:t> </a:t>
            </a:r>
            <a:r>
              <a:rPr lang="en-US" dirty="0" err="1">
                <a:solidFill>
                  <a:srgbClr val="000000"/>
                </a:solidFill>
                <a:latin typeface="Helvetica" pitchFamily="2" charset="0"/>
              </a:rPr>
              <a:t>sự</a:t>
            </a:r>
            <a:r>
              <a:rPr lang="en-US" dirty="0">
                <a:solidFill>
                  <a:srgbClr val="000000"/>
                </a:solidFill>
                <a:latin typeface="Helvetica" pitchFamily="2" charset="0"/>
              </a:rPr>
              <a:t> </a:t>
            </a:r>
            <a:r>
              <a:rPr lang="en-US" dirty="0" err="1">
                <a:solidFill>
                  <a:srgbClr val="000000"/>
                </a:solidFill>
                <a:latin typeface="Helvetica" pitchFamily="2" charset="0"/>
              </a:rPr>
              <a:t>sử</a:t>
            </a:r>
            <a:r>
              <a:rPr lang="en-US" dirty="0">
                <a:solidFill>
                  <a:srgbClr val="000000"/>
                </a:solidFill>
                <a:latin typeface="Helvetica" pitchFamily="2" charset="0"/>
              </a:rPr>
              <a:t> </a:t>
            </a:r>
            <a:r>
              <a:rPr lang="en-US" dirty="0" err="1">
                <a:solidFill>
                  <a:srgbClr val="000000"/>
                </a:solidFill>
                <a:latin typeface="Helvetica" pitchFamily="2" charset="0"/>
              </a:rPr>
              <a:t>dụng</a:t>
            </a:r>
            <a:r>
              <a:rPr lang="en-US" dirty="0">
                <a:solidFill>
                  <a:srgbClr val="000000"/>
                </a:solidFill>
                <a:latin typeface="Helvetica" pitchFamily="2" charset="0"/>
              </a:rPr>
              <a:t> </a:t>
            </a:r>
            <a:r>
              <a:rPr lang="en-US" dirty="0" err="1">
                <a:solidFill>
                  <a:srgbClr val="000000"/>
                </a:solidFill>
                <a:latin typeface="Helvetica" pitchFamily="2" charset="0"/>
              </a:rPr>
              <a:t>một</a:t>
            </a:r>
            <a:r>
              <a:rPr lang="en-US" dirty="0">
                <a:solidFill>
                  <a:srgbClr val="000000"/>
                </a:solidFill>
                <a:latin typeface="Helvetica" pitchFamily="2" charset="0"/>
              </a:rPr>
              <a:t> hay </a:t>
            </a:r>
            <a:r>
              <a:rPr lang="en-US" dirty="0" err="1">
                <a:solidFill>
                  <a:srgbClr val="000000"/>
                </a:solidFill>
                <a:latin typeface="Helvetica" pitchFamily="2" charset="0"/>
              </a:rPr>
              <a:t>nhiều</a:t>
            </a:r>
            <a:r>
              <a:rPr lang="en-US" dirty="0">
                <a:solidFill>
                  <a:srgbClr val="000000"/>
                </a:solidFill>
                <a:latin typeface="Helvetica" pitchFamily="2" charset="0"/>
              </a:rPr>
              <a:t> module </a:t>
            </a:r>
            <a:r>
              <a:rPr lang="en-US" dirty="0" err="1">
                <a:solidFill>
                  <a:srgbClr val="000000"/>
                </a:solidFill>
                <a:latin typeface="Helvetica" pitchFamily="2" charset="0"/>
              </a:rPr>
              <a:t>khác</a:t>
            </a:r>
            <a:r>
              <a:rPr lang="en-US" dirty="0">
                <a:solidFill>
                  <a:srgbClr val="000000"/>
                </a:solidFill>
                <a:latin typeface="Helvetica" pitchFamily="2" charset="0"/>
              </a:rPr>
              <a:t> </a:t>
            </a:r>
            <a:r>
              <a:rPr lang="en-US" dirty="0" err="1">
                <a:solidFill>
                  <a:srgbClr val="000000"/>
                </a:solidFill>
                <a:latin typeface="Helvetica" pitchFamily="2" charset="0"/>
              </a:rPr>
              <a:t>đã</a:t>
            </a:r>
            <a:r>
              <a:rPr lang="en-US" dirty="0">
                <a:solidFill>
                  <a:srgbClr val="000000"/>
                </a:solidFill>
                <a:latin typeface="Helvetica" pitchFamily="2" charset="0"/>
              </a:rPr>
              <a:t> </a:t>
            </a:r>
            <a:r>
              <a:rPr lang="en-US" dirty="0" err="1">
                <a:solidFill>
                  <a:srgbClr val="000000"/>
                </a:solidFill>
                <a:latin typeface="Helvetica" pitchFamily="2" charset="0"/>
              </a:rPr>
              <a:t>tạo</a:t>
            </a:r>
            <a:r>
              <a:rPr lang="en-US" dirty="0">
                <a:solidFill>
                  <a:srgbClr val="000000"/>
                </a:solidFill>
                <a:latin typeface="Helvetica" pitchFamily="2" charset="0"/>
              </a:rPr>
              <a:t> </a:t>
            </a:r>
            <a:r>
              <a:rPr lang="en-US" dirty="0" err="1">
                <a:solidFill>
                  <a:srgbClr val="000000"/>
                </a:solidFill>
                <a:latin typeface="Helvetica" pitchFamily="2" charset="0"/>
              </a:rPr>
              <a:t>trong</a:t>
            </a:r>
            <a:r>
              <a:rPr lang="en-US" dirty="0">
                <a:solidFill>
                  <a:srgbClr val="000000"/>
                </a:solidFill>
                <a:latin typeface="Helvetica" pitchFamily="2" charset="0"/>
              </a:rPr>
              <a:t> module </a:t>
            </a:r>
            <a:r>
              <a:rPr lang="en-US" dirty="0" err="1">
                <a:solidFill>
                  <a:srgbClr val="000000"/>
                </a:solidFill>
                <a:latin typeface="Helvetica" pitchFamily="2" charset="0"/>
              </a:rPr>
              <a:t>hiện</a:t>
            </a:r>
            <a:r>
              <a:rPr lang="en-US" dirty="0">
                <a:solidFill>
                  <a:srgbClr val="000000"/>
                </a:solidFill>
                <a:latin typeface="Helvetica" pitchFamily="2" charset="0"/>
              </a:rPr>
              <a:t> </a:t>
            </a:r>
            <a:r>
              <a:rPr lang="en-US" dirty="0" err="1">
                <a:solidFill>
                  <a:srgbClr val="000000"/>
                </a:solidFill>
                <a:latin typeface="Helvetica" pitchFamily="2" charset="0"/>
              </a:rPr>
              <a:t>tại</a:t>
            </a:r>
            <a:r>
              <a:rPr lang="en-US" dirty="0">
                <a:solidFill>
                  <a:srgbClr val="000000"/>
                </a:solidFill>
                <a:latin typeface="Helvetica" pitchFamily="2" charset="0"/>
              </a:rPr>
              <a:t>. </a:t>
            </a:r>
            <a:r>
              <a:rPr lang="en-US" dirty="0" err="1">
                <a:solidFill>
                  <a:srgbClr val="000000"/>
                </a:solidFill>
                <a:latin typeface="Helvetica" pitchFamily="2" charset="0"/>
              </a:rPr>
              <a:t>Ví</a:t>
            </a:r>
            <a:r>
              <a:rPr lang="en-US" dirty="0">
                <a:solidFill>
                  <a:srgbClr val="000000"/>
                </a:solidFill>
                <a:latin typeface="Helvetica" pitchFamily="2" charset="0"/>
              </a:rPr>
              <a:t> </a:t>
            </a:r>
            <a:r>
              <a:rPr lang="en-US" dirty="0" err="1">
                <a:solidFill>
                  <a:srgbClr val="000000"/>
                </a:solidFill>
                <a:latin typeface="Helvetica" pitchFamily="2" charset="0"/>
              </a:rPr>
              <a:t>dụ</a:t>
            </a:r>
            <a:r>
              <a:rPr lang="en-US" dirty="0">
                <a:solidFill>
                  <a:srgbClr val="000000"/>
                </a:solidFill>
                <a:latin typeface="Helvetica" pitchFamily="2" charset="0"/>
              </a:rPr>
              <a:t>:</a:t>
            </a:r>
            <a:endParaRPr lang="en-US" dirty="0">
              <a:solidFill>
                <a:srgbClr val="000000"/>
              </a:solidFill>
              <a:effectLst/>
              <a:latin typeface="Helvetica" pitchFamily="2" charset="0"/>
            </a:endParaRPr>
          </a:p>
        </p:txBody>
      </p:sp>
      <p:pic>
        <p:nvPicPr>
          <p:cNvPr id="45058" name="Picture 2">
            <a:extLst>
              <a:ext uri="{FF2B5EF4-FFF2-40B4-BE49-F238E27FC236}">
                <a16:creationId xmlns:a16="http://schemas.microsoft.com/office/drawing/2014/main" id="{177B1A30-4EB2-3740-8A02-A59157C52F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3331" y="1084110"/>
            <a:ext cx="2306913" cy="188212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2816C0B-B344-DE46-A116-1F5FF0290B8F}"/>
              </a:ext>
            </a:extLst>
          </p:cNvPr>
          <p:cNvPicPr>
            <a:picLocks noChangeAspect="1"/>
          </p:cNvPicPr>
          <p:nvPr/>
        </p:nvPicPr>
        <p:blipFill>
          <a:blip r:embed="rId5"/>
          <a:stretch>
            <a:fillRect/>
          </a:stretch>
        </p:blipFill>
        <p:spPr>
          <a:xfrm>
            <a:off x="625549" y="1084110"/>
            <a:ext cx="4946405" cy="1784187"/>
          </a:xfrm>
          <a:prstGeom prst="rect">
            <a:avLst/>
          </a:prstGeom>
        </p:spPr>
      </p:pic>
      <p:pic>
        <p:nvPicPr>
          <p:cNvPr id="5" name="Picture 4">
            <a:extLst>
              <a:ext uri="{FF2B5EF4-FFF2-40B4-BE49-F238E27FC236}">
                <a16:creationId xmlns:a16="http://schemas.microsoft.com/office/drawing/2014/main" id="{9117FDE8-533E-554B-BF4B-CA73EBED28FE}"/>
              </a:ext>
            </a:extLst>
          </p:cNvPr>
          <p:cNvPicPr>
            <a:picLocks noChangeAspect="1"/>
          </p:cNvPicPr>
          <p:nvPr/>
        </p:nvPicPr>
        <p:blipFill>
          <a:blip r:embed="rId6"/>
          <a:stretch>
            <a:fillRect/>
          </a:stretch>
        </p:blipFill>
        <p:spPr>
          <a:xfrm>
            <a:off x="6734657" y="3889371"/>
            <a:ext cx="4795174" cy="2045494"/>
          </a:xfrm>
          <a:prstGeom prst="rect">
            <a:avLst/>
          </a:prstGeom>
        </p:spPr>
      </p:pic>
      <p:pic>
        <p:nvPicPr>
          <p:cNvPr id="6" name="Picture 5">
            <a:extLst>
              <a:ext uri="{FF2B5EF4-FFF2-40B4-BE49-F238E27FC236}">
                <a16:creationId xmlns:a16="http://schemas.microsoft.com/office/drawing/2014/main" id="{FC6C1908-45E4-074E-89E0-DB5A0CDCC116}"/>
              </a:ext>
            </a:extLst>
          </p:cNvPr>
          <p:cNvPicPr>
            <a:picLocks noChangeAspect="1"/>
          </p:cNvPicPr>
          <p:nvPr/>
        </p:nvPicPr>
        <p:blipFill>
          <a:blip r:embed="rId7"/>
          <a:stretch>
            <a:fillRect/>
          </a:stretch>
        </p:blipFill>
        <p:spPr>
          <a:xfrm>
            <a:off x="625549" y="2966237"/>
            <a:ext cx="5473181" cy="3848830"/>
          </a:xfrm>
          <a:prstGeom prst="rect">
            <a:avLst/>
          </a:prstGeom>
        </p:spPr>
      </p:pic>
    </p:spTree>
    <p:extLst>
      <p:ext uri="{BB962C8B-B14F-4D97-AF65-F5344CB8AC3E}">
        <p14:creationId xmlns:p14="http://schemas.microsoft.com/office/powerpoint/2010/main" val="1711349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7280F1-471D-934C-8DC0-ED9006214074}"/>
              </a:ext>
            </a:extLst>
          </p:cNvPr>
          <p:cNvPicPr>
            <a:picLocks noChangeAspect="1"/>
          </p:cNvPicPr>
          <p:nvPr/>
        </p:nvPicPr>
        <p:blipFill>
          <a:blip r:embed="rId3"/>
          <a:stretch>
            <a:fillRect/>
          </a:stretch>
        </p:blipFill>
        <p:spPr>
          <a:xfrm>
            <a:off x="0" y="0"/>
            <a:ext cx="12192000" cy="6858000"/>
          </a:xfrm>
          <a:prstGeom prst="rect">
            <a:avLst/>
          </a:prstGeom>
        </p:spPr>
      </p:pic>
      <p:sp>
        <p:nvSpPr>
          <p:cNvPr id="5" name="Project Status">
            <a:extLst>
              <a:ext uri="{FF2B5EF4-FFF2-40B4-BE49-F238E27FC236}">
                <a16:creationId xmlns:a16="http://schemas.microsoft.com/office/drawing/2014/main" id="{07C00A67-AF62-504B-8F63-7B55E3C39A6B}"/>
              </a:ext>
            </a:extLst>
          </p:cNvPr>
          <p:cNvSpPr txBox="1"/>
          <p:nvPr/>
        </p:nvSpPr>
        <p:spPr>
          <a:xfrm>
            <a:off x="201010" y="130491"/>
            <a:ext cx="5894989"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VN" sz="2200" b="1" dirty="0">
                <a:solidFill>
                  <a:srgbClr val="302280"/>
                </a:solidFill>
              </a:rPr>
              <a:t>4. Instantiation </a:t>
            </a:r>
          </a:p>
        </p:txBody>
      </p:sp>
      <p:sp>
        <p:nvSpPr>
          <p:cNvPr id="2" name="Rectangle 1">
            <a:extLst>
              <a:ext uri="{FF2B5EF4-FFF2-40B4-BE49-F238E27FC236}">
                <a16:creationId xmlns:a16="http://schemas.microsoft.com/office/drawing/2014/main" id="{87D56094-5DFE-6648-B747-AFBE03378341}"/>
              </a:ext>
            </a:extLst>
          </p:cNvPr>
          <p:cNvSpPr/>
          <p:nvPr/>
        </p:nvSpPr>
        <p:spPr>
          <a:xfrm>
            <a:off x="100504" y="572016"/>
            <a:ext cx="11990990" cy="646331"/>
          </a:xfrm>
          <a:prstGeom prst="rect">
            <a:avLst/>
          </a:prstGeom>
        </p:spPr>
        <p:txBody>
          <a:bodyPr wrap="square">
            <a:spAutoFit/>
          </a:bodyPr>
          <a:lstStyle/>
          <a:p>
            <a:pPr marL="285750" indent="-285750">
              <a:buFont typeface="Courier New" panose="02070309020205020404" pitchFamily="49" charset="0"/>
              <a:buChar char="o"/>
            </a:pPr>
            <a:r>
              <a:rPr lang="vi-VN" dirty="0">
                <a:solidFill>
                  <a:srgbClr val="000000"/>
                </a:solidFill>
                <a:latin typeface="Helvetica" pitchFamily="2" charset="0"/>
              </a:rPr>
              <a:t>Có nhiều cách để khai báo/gán signals/data vô các ports của module, nhưng cách trên bảo đảm chúng được nối với nhau cách chính xác.</a:t>
            </a:r>
            <a:endParaRPr lang="vi-VN" dirty="0">
              <a:solidFill>
                <a:srgbClr val="000000"/>
              </a:solidFill>
              <a:effectLst/>
              <a:latin typeface="Helvetica" pitchFamily="2" charset="0"/>
            </a:endParaRPr>
          </a:p>
        </p:txBody>
      </p:sp>
      <p:pic>
        <p:nvPicPr>
          <p:cNvPr id="6" name="Picture 5">
            <a:extLst>
              <a:ext uri="{FF2B5EF4-FFF2-40B4-BE49-F238E27FC236}">
                <a16:creationId xmlns:a16="http://schemas.microsoft.com/office/drawing/2014/main" id="{CE63065E-57F7-134A-A5C5-ACAA77B8DDEB}"/>
              </a:ext>
            </a:extLst>
          </p:cNvPr>
          <p:cNvPicPr>
            <a:picLocks noChangeAspect="1"/>
          </p:cNvPicPr>
          <p:nvPr/>
        </p:nvPicPr>
        <p:blipFill>
          <a:blip r:embed="rId4"/>
          <a:stretch>
            <a:fillRect/>
          </a:stretch>
        </p:blipFill>
        <p:spPr>
          <a:xfrm>
            <a:off x="201010" y="1716078"/>
            <a:ext cx="6114730" cy="1712921"/>
          </a:xfrm>
          <a:prstGeom prst="rect">
            <a:avLst/>
          </a:prstGeom>
        </p:spPr>
      </p:pic>
      <p:pic>
        <p:nvPicPr>
          <p:cNvPr id="7" name="Picture 6">
            <a:extLst>
              <a:ext uri="{FF2B5EF4-FFF2-40B4-BE49-F238E27FC236}">
                <a16:creationId xmlns:a16="http://schemas.microsoft.com/office/drawing/2014/main" id="{0A0FD194-3ECB-6F4E-82A2-F370EE51ECD4}"/>
              </a:ext>
            </a:extLst>
          </p:cNvPr>
          <p:cNvPicPr>
            <a:picLocks noChangeAspect="1"/>
          </p:cNvPicPr>
          <p:nvPr/>
        </p:nvPicPr>
        <p:blipFill>
          <a:blip r:embed="rId5"/>
          <a:stretch>
            <a:fillRect/>
          </a:stretch>
        </p:blipFill>
        <p:spPr>
          <a:xfrm>
            <a:off x="201010" y="3428999"/>
            <a:ext cx="6114730" cy="796707"/>
          </a:xfrm>
          <a:prstGeom prst="rect">
            <a:avLst/>
          </a:prstGeom>
        </p:spPr>
      </p:pic>
      <p:pic>
        <p:nvPicPr>
          <p:cNvPr id="8" name="Picture 7">
            <a:extLst>
              <a:ext uri="{FF2B5EF4-FFF2-40B4-BE49-F238E27FC236}">
                <a16:creationId xmlns:a16="http://schemas.microsoft.com/office/drawing/2014/main" id="{E77B1896-7EBA-5846-80F2-09C14D12277A}"/>
              </a:ext>
            </a:extLst>
          </p:cNvPr>
          <p:cNvPicPr>
            <a:picLocks noChangeAspect="1"/>
          </p:cNvPicPr>
          <p:nvPr/>
        </p:nvPicPr>
        <p:blipFill>
          <a:blip r:embed="rId6"/>
          <a:stretch>
            <a:fillRect/>
          </a:stretch>
        </p:blipFill>
        <p:spPr>
          <a:xfrm>
            <a:off x="6918252" y="1716078"/>
            <a:ext cx="5072738" cy="2509628"/>
          </a:xfrm>
          <a:prstGeom prst="rect">
            <a:avLst/>
          </a:prstGeom>
        </p:spPr>
      </p:pic>
    </p:spTree>
    <p:extLst>
      <p:ext uri="{BB962C8B-B14F-4D97-AF65-F5344CB8AC3E}">
        <p14:creationId xmlns:p14="http://schemas.microsoft.com/office/powerpoint/2010/main" val="3442727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7280F1-471D-934C-8DC0-ED9006214074}"/>
              </a:ext>
            </a:extLst>
          </p:cNvPr>
          <p:cNvPicPr>
            <a:picLocks noChangeAspect="1"/>
          </p:cNvPicPr>
          <p:nvPr/>
        </p:nvPicPr>
        <p:blipFill>
          <a:blip r:embed="rId3"/>
          <a:stretch>
            <a:fillRect/>
          </a:stretch>
        </p:blipFill>
        <p:spPr>
          <a:xfrm>
            <a:off x="0" y="0"/>
            <a:ext cx="12192000" cy="6858000"/>
          </a:xfrm>
          <a:prstGeom prst="rect">
            <a:avLst/>
          </a:prstGeom>
        </p:spPr>
      </p:pic>
      <p:sp>
        <p:nvSpPr>
          <p:cNvPr id="69" name="Project Status">
            <a:extLst>
              <a:ext uri="{FF2B5EF4-FFF2-40B4-BE49-F238E27FC236}">
                <a16:creationId xmlns:a16="http://schemas.microsoft.com/office/drawing/2014/main" id="{55F19D8C-4A3C-494C-A9ED-98852F37B256}"/>
              </a:ext>
            </a:extLst>
          </p:cNvPr>
          <p:cNvSpPr txBox="1"/>
          <p:nvPr/>
        </p:nvSpPr>
        <p:spPr>
          <a:xfrm>
            <a:off x="201010" y="130491"/>
            <a:ext cx="5894989"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VN" sz="2200" b="1" dirty="0">
                <a:solidFill>
                  <a:srgbClr val="302280"/>
                </a:solidFill>
              </a:rPr>
              <a:t>5. Parameter và localparam</a:t>
            </a:r>
          </a:p>
        </p:txBody>
      </p:sp>
      <p:sp>
        <p:nvSpPr>
          <p:cNvPr id="2" name="Rectangle 1">
            <a:extLst>
              <a:ext uri="{FF2B5EF4-FFF2-40B4-BE49-F238E27FC236}">
                <a16:creationId xmlns:a16="http://schemas.microsoft.com/office/drawing/2014/main" id="{2FB59CCA-FDF9-3B42-B278-2E124C1B6815}"/>
              </a:ext>
            </a:extLst>
          </p:cNvPr>
          <p:cNvSpPr/>
          <p:nvPr/>
        </p:nvSpPr>
        <p:spPr>
          <a:xfrm>
            <a:off x="554505" y="571637"/>
            <a:ext cx="11436485" cy="646331"/>
          </a:xfrm>
          <a:prstGeom prst="rect">
            <a:avLst/>
          </a:prstGeom>
        </p:spPr>
        <p:txBody>
          <a:bodyPr wrap="square">
            <a:spAutoFit/>
          </a:bodyPr>
          <a:lstStyle/>
          <a:p>
            <a:pPr marL="285750" indent="-285750">
              <a:buFont typeface="Courier New" panose="02070309020205020404" pitchFamily="49" charset="0"/>
              <a:buChar char="o"/>
            </a:pPr>
            <a:r>
              <a:rPr lang="vi-VN" dirty="0">
                <a:solidFill>
                  <a:srgbClr val="000000"/>
                </a:solidFill>
                <a:latin typeface="Helvetica" pitchFamily="2" charset="0"/>
              </a:rPr>
              <a:t>Có hai cách để khai báo hằng số, </a:t>
            </a:r>
            <a:r>
              <a:rPr lang="vi-VN" b="1" dirty="0">
                <a:solidFill>
                  <a:srgbClr val="000000"/>
                </a:solidFill>
                <a:latin typeface="Helvetica" pitchFamily="2" charset="0"/>
              </a:rPr>
              <a:t>parameter</a:t>
            </a:r>
            <a:r>
              <a:rPr lang="vi-VN" dirty="0">
                <a:solidFill>
                  <a:srgbClr val="000000"/>
                </a:solidFill>
                <a:latin typeface="Helvetica" pitchFamily="2" charset="0"/>
              </a:rPr>
              <a:t> và </a:t>
            </a:r>
            <a:r>
              <a:rPr lang="vi-VN" b="1" dirty="0">
                <a:solidFill>
                  <a:srgbClr val="000000"/>
                </a:solidFill>
                <a:latin typeface="Helvetica" pitchFamily="2" charset="0"/>
              </a:rPr>
              <a:t>localparam</a:t>
            </a:r>
            <a:r>
              <a:rPr lang="vi-VN" dirty="0">
                <a:solidFill>
                  <a:srgbClr val="000000"/>
                </a:solidFill>
                <a:latin typeface="Helvetica" pitchFamily="2" charset="0"/>
              </a:rPr>
              <a:t>, điểm khác nhau ở chỗ </a:t>
            </a:r>
            <a:r>
              <a:rPr lang="vi-VN" b="1" dirty="0">
                <a:solidFill>
                  <a:srgbClr val="000000"/>
                </a:solidFill>
                <a:latin typeface="Helvetica" pitchFamily="2" charset="0"/>
              </a:rPr>
              <a:t>parameter</a:t>
            </a:r>
            <a:r>
              <a:rPr lang="vi-VN" dirty="0">
                <a:solidFill>
                  <a:srgbClr val="000000"/>
                </a:solidFill>
                <a:latin typeface="Helvetica" pitchFamily="2" charset="0"/>
              </a:rPr>
              <a:t> có thể được gán trong lúc sử dụng module (instantiation), còn </a:t>
            </a:r>
            <a:r>
              <a:rPr lang="vi-VN" b="1" dirty="0">
                <a:solidFill>
                  <a:srgbClr val="000000"/>
                </a:solidFill>
                <a:latin typeface="Helvetica" pitchFamily="2" charset="0"/>
              </a:rPr>
              <a:t>localparam</a:t>
            </a:r>
            <a:r>
              <a:rPr lang="vi-VN" dirty="0">
                <a:solidFill>
                  <a:srgbClr val="000000"/>
                </a:solidFill>
                <a:latin typeface="Helvetica" pitchFamily="2" charset="0"/>
              </a:rPr>
              <a:t> chỉ sử dụng nội trong module đó.</a:t>
            </a:r>
            <a:endParaRPr lang="vi-VN" dirty="0">
              <a:solidFill>
                <a:srgbClr val="000000"/>
              </a:solidFill>
              <a:effectLst/>
              <a:latin typeface="Helvetica" pitchFamily="2" charset="0"/>
            </a:endParaRPr>
          </a:p>
        </p:txBody>
      </p:sp>
      <p:pic>
        <p:nvPicPr>
          <p:cNvPr id="3" name="Picture 2">
            <a:extLst>
              <a:ext uri="{FF2B5EF4-FFF2-40B4-BE49-F238E27FC236}">
                <a16:creationId xmlns:a16="http://schemas.microsoft.com/office/drawing/2014/main" id="{3F1A1603-FAEA-D745-BAF3-A8F34A56CAB8}"/>
              </a:ext>
            </a:extLst>
          </p:cNvPr>
          <p:cNvPicPr>
            <a:picLocks noChangeAspect="1"/>
          </p:cNvPicPr>
          <p:nvPr/>
        </p:nvPicPr>
        <p:blipFill>
          <a:blip r:embed="rId4"/>
          <a:stretch>
            <a:fillRect/>
          </a:stretch>
        </p:blipFill>
        <p:spPr>
          <a:xfrm>
            <a:off x="335207" y="1294482"/>
            <a:ext cx="7126440" cy="3012635"/>
          </a:xfrm>
          <a:prstGeom prst="rect">
            <a:avLst/>
          </a:prstGeom>
        </p:spPr>
      </p:pic>
      <p:pic>
        <p:nvPicPr>
          <p:cNvPr id="47106" name="Picture 2">
            <a:extLst>
              <a:ext uri="{FF2B5EF4-FFF2-40B4-BE49-F238E27FC236}">
                <a16:creationId xmlns:a16="http://schemas.microsoft.com/office/drawing/2014/main" id="{0A649D75-57DA-0F42-9BB2-E2ABA612C1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4868" y="4383631"/>
            <a:ext cx="4898962" cy="221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7990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7280F1-471D-934C-8DC0-ED9006214074}"/>
              </a:ext>
            </a:extLst>
          </p:cNvPr>
          <p:cNvPicPr>
            <a:picLocks noChangeAspect="1"/>
          </p:cNvPicPr>
          <p:nvPr/>
        </p:nvPicPr>
        <p:blipFill>
          <a:blip r:embed="rId3"/>
          <a:stretch>
            <a:fill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FFD8C443-EE84-004C-96FF-BD39D667FC99}"/>
              </a:ext>
            </a:extLst>
          </p:cNvPr>
          <p:cNvPicPr>
            <a:picLocks noChangeAspect="1"/>
          </p:cNvPicPr>
          <p:nvPr/>
        </p:nvPicPr>
        <p:blipFill>
          <a:blip r:embed="rId4"/>
          <a:stretch>
            <a:fillRect/>
          </a:stretch>
        </p:blipFill>
        <p:spPr>
          <a:xfrm>
            <a:off x="273995" y="722196"/>
            <a:ext cx="6827196" cy="2804740"/>
          </a:xfrm>
          <a:prstGeom prst="rect">
            <a:avLst/>
          </a:prstGeom>
        </p:spPr>
      </p:pic>
      <p:sp>
        <p:nvSpPr>
          <p:cNvPr id="6" name="Project Status">
            <a:extLst>
              <a:ext uri="{FF2B5EF4-FFF2-40B4-BE49-F238E27FC236}">
                <a16:creationId xmlns:a16="http://schemas.microsoft.com/office/drawing/2014/main" id="{D92BC60F-21E5-1246-8F41-28D29F2F979F}"/>
              </a:ext>
            </a:extLst>
          </p:cNvPr>
          <p:cNvSpPr txBox="1"/>
          <p:nvPr/>
        </p:nvSpPr>
        <p:spPr>
          <a:xfrm>
            <a:off x="201010" y="130491"/>
            <a:ext cx="5894989"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VN" sz="2200" b="1" dirty="0">
                <a:solidFill>
                  <a:srgbClr val="302280"/>
                </a:solidFill>
              </a:rPr>
              <a:t>5. Parameter và localparam</a:t>
            </a:r>
          </a:p>
        </p:txBody>
      </p:sp>
      <p:pic>
        <p:nvPicPr>
          <p:cNvPr id="3" name="Picture 2">
            <a:extLst>
              <a:ext uri="{FF2B5EF4-FFF2-40B4-BE49-F238E27FC236}">
                <a16:creationId xmlns:a16="http://schemas.microsoft.com/office/drawing/2014/main" id="{6179E3B0-BF2D-E049-A65A-F3318D90E8D7}"/>
              </a:ext>
            </a:extLst>
          </p:cNvPr>
          <p:cNvPicPr>
            <a:picLocks noChangeAspect="1"/>
          </p:cNvPicPr>
          <p:nvPr/>
        </p:nvPicPr>
        <p:blipFill>
          <a:blip r:embed="rId5"/>
          <a:stretch>
            <a:fillRect/>
          </a:stretch>
        </p:blipFill>
        <p:spPr>
          <a:xfrm>
            <a:off x="273995" y="3526936"/>
            <a:ext cx="6827196" cy="2965867"/>
          </a:xfrm>
          <a:prstGeom prst="rect">
            <a:avLst/>
          </a:prstGeom>
        </p:spPr>
      </p:pic>
      <p:sp>
        <p:nvSpPr>
          <p:cNvPr id="5" name="Rectangle 4">
            <a:extLst>
              <a:ext uri="{FF2B5EF4-FFF2-40B4-BE49-F238E27FC236}">
                <a16:creationId xmlns:a16="http://schemas.microsoft.com/office/drawing/2014/main" id="{8B219249-5B5B-434C-A763-2815244B9256}"/>
              </a:ext>
            </a:extLst>
          </p:cNvPr>
          <p:cNvSpPr/>
          <p:nvPr/>
        </p:nvSpPr>
        <p:spPr>
          <a:xfrm>
            <a:off x="7208196" y="722196"/>
            <a:ext cx="4709809" cy="1200329"/>
          </a:xfrm>
          <a:prstGeom prst="rect">
            <a:avLst/>
          </a:prstGeom>
        </p:spPr>
        <p:txBody>
          <a:bodyPr wrap="square">
            <a:spAutoFit/>
          </a:bodyPr>
          <a:lstStyle/>
          <a:p>
            <a:pPr marL="285750" indent="-285750">
              <a:buFont typeface="Courier New" panose="02070309020205020404" pitchFamily="49" charset="0"/>
              <a:buChar char="o"/>
            </a:pPr>
            <a:r>
              <a:rPr lang="vi-VN" dirty="0">
                <a:solidFill>
                  <a:srgbClr val="000000"/>
                </a:solidFill>
                <a:latin typeface="Helvetica" pitchFamily="2" charset="0"/>
              </a:rPr>
              <a:t>Mặc dù giá trị của DataSize được gán vốn là 4 trong </a:t>
            </a:r>
            <a:r>
              <a:rPr lang="vi-VN" b="1" dirty="0">
                <a:solidFill>
                  <a:srgbClr val="000000"/>
                </a:solidFill>
                <a:latin typeface="Helvetica" pitchFamily="2" charset="0"/>
              </a:rPr>
              <a:t>mux_two_nbit</a:t>
            </a:r>
            <a:r>
              <a:rPr lang="vi-VN" dirty="0">
                <a:solidFill>
                  <a:srgbClr val="000000"/>
                </a:solidFill>
                <a:latin typeface="Helvetica" pitchFamily="2" charset="0"/>
              </a:rPr>
              <a:t>, khi </a:t>
            </a:r>
            <a:r>
              <a:rPr lang="vi-VN" b="1" dirty="0">
                <a:solidFill>
                  <a:srgbClr val="000000"/>
                </a:solidFill>
                <a:latin typeface="Helvetica" pitchFamily="2" charset="0"/>
              </a:rPr>
              <a:t>design_4</a:t>
            </a:r>
            <a:r>
              <a:rPr lang="vi-VN" dirty="0">
                <a:solidFill>
                  <a:srgbClr val="000000"/>
                </a:solidFill>
                <a:latin typeface="Helvetica" pitchFamily="2" charset="0"/>
              </a:rPr>
              <a:t> sử dụng </a:t>
            </a:r>
            <a:r>
              <a:rPr lang="vi-VN" b="1" dirty="0">
                <a:solidFill>
                  <a:srgbClr val="000000"/>
                </a:solidFill>
                <a:latin typeface="Helvetica" pitchFamily="2" charset="0"/>
              </a:rPr>
              <a:t>mux_two_nbit</a:t>
            </a:r>
            <a:r>
              <a:rPr lang="vi-VN" dirty="0">
                <a:solidFill>
                  <a:srgbClr val="000000"/>
                </a:solidFill>
                <a:latin typeface="Helvetica" pitchFamily="2" charset="0"/>
              </a:rPr>
              <a:t>, nó thể thay đổi giá trị đó thành 8.</a:t>
            </a:r>
            <a:endParaRPr lang="vi-VN" dirty="0">
              <a:solidFill>
                <a:srgbClr val="000000"/>
              </a:solidFill>
              <a:effectLst/>
              <a:latin typeface="Helvetica" pitchFamily="2" charset="0"/>
            </a:endParaRPr>
          </a:p>
        </p:txBody>
      </p:sp>
      <p:sp>
        <p:nvSpPr>
          <p:cNvPr id="7" name="Rectangle 6">
            <a:extLst>
              <a:ext uri="{FF2B5EF4-FFF2-40B4-BE49-F238E27FC236}">
                <a16:creationId xmlns:a16="http://schemas.microsoft.com/office/drawing/2014/main" id="{67220D04-DC12-6C4A-8304-B43E6BCA5208}"/>
              </a:ext>
            </a:extLst>
          </p:cNvPr>
          <p:cNvSpPr/>
          <p:nvPr/>
        </p:nvSpPr>
        <p:spPr>
          <a:xfrm>
            <a:off x="7327939" y="2426596"/>
            <a:ext cx="4709809" cy="1200329"/>
          </a:xfrm>
          <a:prstGeom prst="rect">
            <a:avLst/>
          </a:prstGeom>
        </p:spPr>
        <p:txBody>
          <a:bodyPr wrap="square">
            <a:spAutoFit/>
          </a:bodyPr>
          <a:lstStyle/>
          <a:p>
            <a:pPr marL="285750" indent="-285750">
              <a:buFont typeface="Wingdings" pitchFamily="2" charset="2"/>
              <a:buChar char="v"/>
            </a:pPr>
            <a:r>
              <a:rPr lang="vi-VN" i="1" dirty="0">
                <a:solidFill>
                  <a:srgbClr val="000000"/>
                </a:solidFill>
                <a:latin typeface="Helvetica" pitchFamily="2" charset="0"/>
              </a:rPr>
              <a:t>Tên</a:t>
            </a:r>
            <a:r>
              <a:rPr lang="vi-VN" dirty="0">
                <a:solidFill>
                  <a:srgbClr val="000000"/>
                </a:solidFill>
                <a:latin typeface="Helvetica" pitchFamily="2" charset="0"/>
              </a:rPr>
              <a:t> </a:t>
            </a:r>
            <a:r>
              <a:rPr lang="vi-VN" b="1" i="1" dirty="0">
                <a:solidFill>
                  <a:srgbClr val="000000"/>
                </a:solidFill>
                <a:latin typeface="Helvetica" pitchFamily="2" charset="0"/>
              </a:rPr>
              <a:t>parameter</a:t>
            </a:r>
            <a:r>
              <a:rPr lang="vi-VN" dirty="0">
                <a:solidFill>
                  <a:srgbClr val="000000"/>
                </a:solidFill>
                <a:latin typeface="Helvetica" pitchFamily="2" charset="0"/>
              </a:rPr>
              <a:t> </a:t>
            </a:r>
            <a:r>
              <a:rPr lang="vi-VN" i="1" dirty="0">
                <a:solidFill>
                  <a:srgbClr val="000000"/>
                </a:solidFill>
                <a:latin typeface="Helvetica" pitchFamily="2" charset="0"/>
              </a:rPr>
              <a:t>nên</a:t>
            </a:r>
            <a:r>
              <a:rPr lang="vi-VN" dirty="0">
                <a:solidFill>
                  <a:srgbClr val="000000"/>
                </a:solidFill>
                <a:latin typeface="Helvetica" pitchFamily="2" charset="0"/>
              </a:rPr>
              <a:t> </a:t>
            </a:r>
            <a:r>
              <a:rPr lang="vi-VN" i="1" dirty="0">
                <a:solidFill>
                  <a:srgbClr val="000000"/>
                </a:solidFill>
                <a:latin typeface="Helvetica" pitchFamily="2" charset="0"/>
              </a:rPr>
              <a:t>viết</a:t>
            </a:r>
            <a:r>
              <a:rPr lang="vi-VN" dirty="0">
                <a:solidFill>
                  <a:srgbClr val="000000"/>
                </a:solidFill>
                <a:latin typeface="Helvetica" pitchFamily="2" charset="0"/>
              </a:rPr>
              <a:t> </a:t>
            </a:r>
            <a:r>
              <a:rPr lang="vi-VN" i="1" dirty="0">
                <a:solidFill>
                  <a:srgbClr val="000000"/>
                </a:solidFill>
                <a:latin typeface="Helvetica" pitchFamily="2" charset="0"/>
              </a:rPr>
              <a:t>dưới</a:t>
            </a:r>
            <a:r>
              <a:rPr lang="vi-VN" dirty="0">
                <a:solidFill>
                  <a:srgbClr val="000000"/>
                </a:solidFill>
                <a:latin typeface="Helvetica" pitchFamily="2" charset="0"/>
              </a:rPr>
              <a:t> </a:t>
            </a:r>
            <a:r>
              <a:rPr lang="vi-VN" i="1" dirty="0">
                <a:solidFill>
                  <a:srgbClr val="000000"/>
                </a:solidFill>
                <a:latin typeface="Helvetica" pitchFamily="2" charset="0"/>
              </a:rPr>
              <a:t>dạng</a:t>
            </a:r>
            <a:r>
              <a:rPr lang="vi-VN" dirty="0">
                <a:solidFill>
                  <a:srgbClr val="000000"/>
                </a:solidFill>
                <a:latin typeface="Helvetica" pitchFamily="2" charset="0"/>
              </a:rPr>
              <a:t> </a:t>
            </a:r>
            <a:r>
              <a:rPr lang="vi-VN" b="1" i="1" dirty="0">
                <a:solidFill>
                  <a:srgbClr val="000000"/>
                </a:solidFill>
                <a:latin typeface="Helvetica" pitchFamily="2" charset="0"/>
              </a:rPr>
              <a:t>UpperCamelCase</a:t>
            </a:r>
            <a:endParaRPr lang="vi-VN" dirty="0">
              <a:solidFill>
                <a:srgbClr val="000000"/>
              </a:solidFill>
              <a:latin typeface="Helvetica" pitchFamily="2" charset="0"/>
            </a:endParaRPr>
          </a:p>
          <a:p>
            <a:pPr marL="285750" indent="-285750">
              <a:buFont typeface="Wingdings" pitchFamily="2" charset="2"/>
              <a:buChar char="v"/>
            </a:pPr>
            <a:r>
              <a:rPr lang="vi-VN" i="1" dirty="0">
                <a:solidFill>
                  <a:srgbClr val="000000"/>
                </a:solidFill>
                <a:latin typeface="Helvetica" pitchFamily="2" charset="0"/>
              </a:rPr>
              <a:t>Tên</a:t>
            </a:r>
            <a:r>
              <a:rPr lang="vi-VN" dirty="0">
                <a:solidFill>
                  <a:srgbClr val="000000"/>
                </a:solidFill>
                <a:latin typeface="Helvetica" pitchFamily="2" charset="0"/>
              </a:rPr>
              <a:t> </a:t>
            </a:r>
            <a:r>
              <a:rPr lang="vi-VN" b="1" i="1" dirty="0">
                <a:solidFill>
                  <a:srgbClr val="000000"/>
                </a:solidFill>
                <a:latin typeface="Helvetica" pitchFamily="2" charset="0"/>
              </a:rPr>
              <a:t>localparam</a:t>
            </a:r>
            <a:r>
              <a:rPr lang="vi-VN" dirty="0">
                <a:solidFill>
                  <a:srgbClr val="000000"/>
                </a:solidFill>
                <a:latin typeface="Helvetica" pitchFamily="2" charset="0"/>
              </a:rPr>
              <a:t> </a:t>
            </a:r>
            <a:r>
              <a:rPr lang="vi-VN" i="1" dirty="0">
                <a:solidFill>
                  <a:srgbClr val="000000"/>
                </a:solidFill>
                <a:latin typeface="Helvetica" pitchFamily="2" charset="0"/>
              </a:rPr>
              <a:t>nên</a:t>
            </a:r>
            <a:r>
              <a:rPr lang="vi-VN" dirty="0">
                <a:solidFill>
                  <a:srgbClr val="000000"/>
                </a:solidFill>
                <a:latin typeface="Helvetica" pitchFamily="2" charset="0"/>
              </a:rPr>
              <a:t> </a:t>
            </a:r>
            <a:r>
              <a:rPr lang="vi-VN" i="1" dirty="0">
                <a:solidFill>
                  <a:srgbClr val="000000"/>
                </a:solidFill>
                <a:latin typeface="Helvetica" pitchFamily="2" charset="0"/>
              </a:rPr>
              <a:t>viết</a:t>
            </a:r>
            <a:r>
              <a:rPr lang="vi-VN" dirty="0">
                <a:solidFill>
                  <a:srgbClr val="000000"/>
                </a:solidFill>
                <a:latin typeface="Helvetica" pitchFamily="2" charset="0"/>
              </a:rPr>
              <a:t> </a:t>
            </a:r>
            <a:r>
              <a:rPr lang="vi-VN" i="1" dirty="0">
                <a:solidFill>
                  <a:srgbClr val="000000"/>
                </a:solidFill>
                <a:latin typeface="Helvetica" pitchFamily="2" charset="0"/>
              </a:rPr>
              <a:t>dưới</a:t>
            </a:r>
            <a:r>
              <a:rPr lang="vi-VN" dirty="0">
                <a:solidFill>
                  <a:srgbClr val="000000"/>
                </a:solidFill>
                <a:latin typeface="Helvetica" pitchFamily="2" charset="0"/>
              </a:rPr>
              <a:t> </a:t>
            </a:r>
            <a:r>
              <a:rPr lang="vi-VN" i="1" dirty="0">
                <a:solidFill>
                  <a:srgbClr val="000000"/>
                </a:solidFill>
                <a:latin typeface="Helvetica" pitchFamily="2" charset="0"/>
              </a:rPr>
              <a:t>dạng</a:t>
            </a:r>
            <a:r>
              <a:rPr lang="vi-VN" dirty="0">
                <a:solidFill>
                  <a:srgbClr val="000000"/>
                </a:solidFill>
                <a:latin typeface="Helvetica" pitchFamily="2" charset="0"/>
              </a:rPr>
              <a:t> </a:t>
            </a:r>
            <a:r>
              <a:rPr lang="vi-VN" b="1" i="1" dirty="0">
                <a:solidFill>
                  <a:srgbClr val="000000"/>
                </a:solidFill>
                <a:latin typeface="Helvetica" pitchFamily="2" charset="0"/>
              </a:rPr>
              <a:t>ALL_CAPS</a:t>
            </a:r>
            <a:endParaRPr lang="vi-VN" dirty="0">
              <a:solidFill>
                <a:srgbClr val="000000"/>
              </a:solidFill>
              <a:effectLst/>
              <a:latin typeface="Helvetica" pitchFamily="2" charset="0"/>
            </a:endParaRPr>
          </a:p>
        </p:txBody>
      </p:sp>
    </p:spTree>
    <p:extLst>
      <p:ext uri="{BB962C8B-B14F-4D97-AF65-F5344CB8AC3E}">
        <p14:creationId xmlns:p14="http://schemas.microsoft.com/office/powerpoint/2010/main" val="35636997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7280F1-471D-934C-8DC0-ED9006214074}"/>
              </a:ext>
            </a:extLst>
          </p:cNvPr>
          <p:cNvPicPr>
            <a:picLocks noChangeAspect="1"/>
          </p:cNvPicPr>
          <p:nvPr/>
        </p:nvPicPr>
        <p:blipFill>
          <a:blip r:embed="rId3"/>
          <a:stretch>
            <a:fillRect/>
          </a:stretch>
        </p:blipFill>
        <p:spPr>
          <a:xfrm>
            <a:off x="0" y="0"/>
            <a:ext cx="12192000" cy="6858000"/>
          </a:xfrm>
          <a:prstGeom prst="rect">
            <a:avLst/>
          </a:prstGeom>
        </p:spPr>
      </p:pic>
      <p:sp>
        <p:nvSpPr>
          <p:cNvPr id="69" name="Project Status">
            <a:extLst>
              <a:ext uri="{FF2B5EF4-FFF2-40B4-BE49-F238E27FC236}">
                <a16:creationId xmlns:a16="http://schemas.microsoft.com/office/drawing/2014/main" id="{55F19D8C-4A3C-494C-A9ED-98852F37B256}"/>
              </a:ext>
            </a:extLst>
          </p:cNvPr>
          <p:cNvSpPr txBox="1"/>
          <p:nvPr/>
        </p:nvSpPr>
        <p:spPr>
          <a:xfrm>
            <a:off x="201010" y="130491"/>
            <a:ext cx="5894989"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VN" sz="2200" b="1" dirty="0">
                <a:solidFill>
                  <a:srgbClr val="302280"/>
                </a:solidFill>
              </a:rPr>
              <a:t>6. Always_comb</a:t>
            </a:r>
          </a:p>
        </p:txBody>
      </p:sp>
      <p:sp>
        <p:nvSpPr>
          <p:cNvPr id="2" name="Rectangle 1">
            <a:extLst>
              <a:ext uri="{FF2B5EF4-FFF2-40B4-BE49-F238E27FC236}">
                <a16:creationId xmlns:a16="http://schemas.microsoft.com/office/drawing/2014/main" id="{BE2AFE76-9855-F245-A40B-A5B24C36E1C4}"/>
              </a:ext>
            </a:extLst>
          </p:cNvPr>
          <p:cNvSpPr/>
          <p:nvPr/>
        </p:nvSpPr>
        <p:spPr>
          <a:xfrm>
            <a:off x="272359" y="571637"/>
            <a:ext cx="11647279" cy="923330"/>
          </a:xfrm>
          <a:prstGeom prst="rect">
            <a:avLst/>
          </a:prstGeom>
        </p:spPr>
        <p:txBody>
          <a:bodyPr wrap="square">
            <a:spAutoFit/>
          </a:bodyPr>
          <a:lstStyle/>
          <a:p>
            <a:pPr marL="285750" indent="-285750">
              <a:buFont typeface="Courier New" panose="02070309020205020404" pitchFamily="49" charset="0"/>
              <a:buChar char="o"/>
            </a:pPr>
            <a:r>
              <a:rPr lang="vi-VN" dirty="0">
                <a:solidFill>
                  <a:srgbClr val="000000"/>
                </a:solidFill>
                <a:latin typeface="Helvetica" pitchFamily="2" charset="0"/>
              </a:rPr>
              <a:t>Keyword này có thể được hiểu như việc thực hiện các statement liên tục. Nếu có nhiều phép gán, các statement gần đặt trong </a:t>
            </a:r>
            <a:r>
              <a:rPr lang="vi-VN" b="1" dirty="0">
                <a:solidFill>
                  <a:srgbClr val="000000"/>
                </a:solidFill>
                <a:latin typeface="Helvetica" pitchFamily="2" charset="0"/>
              </a:rPr>
              <a:t>begin</a:t>
            </a:r>
            <a:r>
              <a:rPr lang="vi-VN" dirty="0">
                <a:solidFill>
                  <a:srgbClr val="000000"/>
                </a:solidFill>
                <a:latin typeface="Helvetica" pitchFamily="2" charset="0"/>
              </a:rPr>
              <a:t> và </a:t>
            </a:r>
            <a:r>
              <a:rPr lang="vi-VN" b="1" dirty="0">
                <a:solidFill>
                  <a:srgbClr val="000000"/>
                </a:solidFill>
                <a:latin typeface="Helvetica" pitchFamily="2" charset="0"/>
              </a:rPr>
              <a:t>end</a:t>
            </a:r>
            <a:r>
              <a:rPr lang="vi-VN" dirty="0">
                <a:solidFill>
                  <a:srgbClr val="000000"/>
                </a:solidFill>
                <a:latin typeface="Helvetica" pitchFamily="2" charset="0"/>
              </a:rPr>
              <a:t>. Đặt tên cho </a:t>
            </a:r>
            <a:r>
              <a:rPr lang="vi-VN" b="1" dirty="0">
                <a:solidFill>
                  <a:srgbClr val="000000"/>
                </a:solidFill>
                <a:latin typeface="Helvetica" pitchFamily="2" charset="0"/>
              </a:rPr>
              <a:t>always_comb</a:t>
            </a:r>
            <a:r>
              <a:rPr lang="vi-VN" dirty="0">
                <a:solidFill>
                  <a:srgbClr val="000000"/>
                </a:solidFill>
                <a:latin typeface="Helvetica" pitchFamily="2" charset="0"/>
              </a:rPr>
              <a:t> là không bắt buộc nhưng nên làm vì sẽ dễ debug hơn.</a:t>
            </a:r>
            <a:endParaRPr lang="vi-VN" dirty="0">
              <a:solidFill>
                <a:srgbClr val="000000"/>
              </a:solidFill>
              <a:effectLst/>
              <a:latin typeface="Helvetica" pitchFamily="2" charset="0"/>
            </a:endParaRPr>
          </a:p>
        </p:txBody>
      </p:sp>
      <p:pic>
        <p:nvPicPr>
          <p:cNvPr id="3" name="Picture 2">
            <a:extLst>
              <a:ext uri="{FF2B5EF4-FFF2-40B4-BE49-F238E27FC236}">
                <a16:creationId xmlns:a16="http://schemas.microsoft.com/office/drawing/2014/main" id="{74DBF88E-C193-B343-B1D8-1636A1D1FA8C}"/>
              </a:ext>
            </a:extLst>
          </p:cNvPr>
          <p:cNvPicPr>
            <a:picLocks noChangeAspect="1"/>
          </p:cNvPicPr>
          <p:nvPr/>
        </p:nvPicPr>
        <p:blipFill>
          <a:blip r:embed="rId4"/>
          <a:stretch>
            <a:fillRect/>
          </a:stretch>
        </p:blipFill>
        <p:spPr>
          <a:xfrm>
            <a:off x="5763926" y="1399842"/>
            <a:ext cx="5629597" cy="897472"/>
          </a:xfrm>
          <a:prstGeom prst="rect">
            <a:avLst/>
          </a:prstGeom>
        </p:spPr>
      </p:pic>
      <p:pic>
        <p:nvPicPr>
          <p:cNvPr id="5" name="Picture 4">
            <a:extLst>
              <a:ext uri="{FF2B5EF4-FFF2-40B4-BE49-F238E27FC236}">
                <a16:creationId xmlns:a16="http://schemas.microsoft.com/office/drawing/2014/main" id="{111AE794-AACD-2D49-8143-1EA074ED0428}"/>
              </a:ext>
            </a:extLst>
          </p:cNvPr>
          <p:cNvPicPr>
            <a:picLocks noChangeAspect="1"/>
          </p:cNvPicPr>
          <p:nvPr/>
        </p:nvPicPr>
        <p:blipFill>
          <a:blip r:embed="rId5"/>
          <a:stretch>
            <a:fillRect/>
          </a:stretch>
        </p:blipFill>
        <p:spPr>
          <a:xfrm>
            <a:off x="13577" y="1563340"/>
            <a:ext cx="5312868" cy="3408255"/>
          </a:xfrm>
          <a:prstGeom prst="rect">
            <a:avLst/>
          </a:prstGeom>
        </p:spPr>
      </p:pic>
      <p:pic>
        <p:nvPicPr>
          <p:cNvPr id="49154" name="Picture 2">
            <a:extLst>
              <a:ext uri="{FF2B5EF4-FFF2-40B4-BE49-F238E27FC236}">
                <a16:creationId xmlns:a16="http://schemas.microsoft.com/office/drawing/2014/main" id="{B9929647-87FB-EE4D-9390-C47E181F52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7899" y="5219228"/>
            <a:ext cx="3369648" cy="152424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0232633-83D6-1140-B977-0099CCF76057}"/>
              </a:ext>
            </a:extLst>
          </p:cNvPr>
          <p:cNvSpPr/>
          <p:nvPr/>
        </p:nvSpPr>
        <p:spPr>
          <a:xfrm>
            <a:off x="5326445" y="2429751"/>
            <a:ext cx="6504561" cy="923330"/>
          </a:xfrm>
          <a:prstGeom prst="rect">
            <a:avLst/>
          </a:prstGeom>
        </p:spPr>
        <p:txBody>
          <a:bodyPr wrap="square">
            <a:spAutoFit/>
          </a:bodyPr>
          <a:lstStyle/>
          <a:p>
            <a:pPr marL="285750" indent="-285750" algn="just">
              <a:buFont typeface="Courier New" panose="02070309020205020404" pitchFamily="49" charset="0"/>
              <a:buChar char="o"/>
            </a:pPr>
            <a:r>
              <a:rPr lang="vi-VN" dirty="0">
                <a:solidFill>
                  <a:srgbClr val="000000"/>
                </a:solidFill>
                <a:latin typeface="Helvetica" pitchFamily="2" charset="0"/>
              </a:rPr>
              <a:t>Bên trong </a:t>
            </a:r>
            <a:r>
              <a:rPr lang="vi-VN" b="1" dirty="0">
                <a:solidFill>
                  <a:srgbClr val="000000"/>
                </a:solidFill>
                <a:latin typeface="Helvetica" pitchFamily="2" charset="0"/>
              </a:rPr>
              <a:t>always_comb</a:t>
            </a:r>
            <a:r>
              <a:rPr lang="vi-VN" dirty="0">
                <a:solidFill>
                  <a:srgbClr val="000000"/>
                </a:solidFill>
                <a:latin typeface="Helvetica" pitchFamily="2" charset="0"/>
              </a:rPr>
              <a:t>, các phép gán này gọi là blocking statement, vì statement sau sẽ sử dụng kết quả của statement trước.</a:t>
            </a:r>
            <a:endParaRPr lang="vi-VN" dirty="0">
              <a:solidFill>
                <a:srgbClr val="000000"/>
              </a:solidFill>
              <a:effectLst/>
              <a:latin typeface="Helvetica" pitchFamily="2" charset="0"/>
            </a:endParaRPr>
          </a:p>
        </p:txBody>
      </p:sp>
      <p:pic>
        <p:nvPicPr>
          <p:cNvPr id="7" name="Picture 6">
            <a:extLst>
              <a:ext uri="{FF2B5EF4-FFF2-40B4-BE49-F238E27FC236}">
                <a16:creationId xmlns:a16="http://schemas.microsoft.com/office/drawing/2014/main" id="{23D958CF-B0D1-4144-870C-7659767C4F82}"/>
              </a:ext>
            </a:extLst>
          </p:cNvPr>
          <p:cNvPicPr>
            <a:picLocks noChangeAspect="1"/>
          </p:cNvPicPr>
          <p:nvPr/>
        </p:nvPicPr>
        <p:blipFill>
          <a:blip r:embed="rId7"/>
          <a:stretch>
            <a:fillRect/>
          </a:stretch>
        </p:blipFill>
        <p:spPr>
          <a:xfrm>
            <a:off x="5753392" y="3351083"/>
            <a:ext cx="5925672" cy="1606692"/>
          </a:xfrm>
          <a:prstGeom prst="rect">
            <a:avLst/>
          </a:prstGeom>
        </p:spPr>
      </p:pic>
      <p:sp>
        <p:nvSpPr>
          <p:cNvPr id="8" name="Rectangle 7">
            <a:extLst>
              <a:ext uri="{FF2B5EF4-FFF2-40B4-BE49-F238E27FC236}">
                <a16:creationId xmlns:a16="http://schemas.microsoft.com/office/drawing/2014/main" id="{D0042C77-2B1A-1B46-918B-353B52C027BC}"/>
              </a:ext>
            </a:extLst>
          </p:cNvPr>
          <p:cNvSpPr/>
          <p:nvPr/>
        </p:nvSpPr>
        <p:spPr>
          <a:xfrm>
            <a:off x="4965451" y="5039968"/>
            <a:ext cx="7057936" cy="646331"/>
          </a:xfrm>
          <a:prstGeom prst="rect">
            <a:avLst/>
          </a:prstGeom>
        </p:spPr>
        <p:txBody>
          <a:bodyPr wrap="square">
            <a:spAutoFit/>
          </a:bodyPr>
          <a:lstStyle/>
          <a:p>
            <a:pPr marL="285750" indent="-285750">
              <a:buFont typeface="Courier New" panose="02070309020205020404" pitchFamily="49" charset="0"/>
              <a:buChar char="o"/>
            </a:pPr>
            <a:r>
              <a:rPr lang="vi-VN" dirty="0">
                <a:solidFill>
                  <a:srgbClr val="000000"/>
                </a:solidFill>
                <a:latin typeface="Helvetica" pitchFamily="2" charset="0"/>
              </a:rPr>
              <a:t>Ngoài blocking-statement, một vài synthesizable statements khác cũng có thể được sử dụng như: </a:t>
            </a:r>
            <a:r>
              <a:rPr lang="vi-VN" b="1" dirty="0">
                <a:solidFill>
                  <a:srgbClr val="000000"/>
                </a:solidFill>
                <a:latin typeface="Helvetica" pitchFamily="2" charset="0"/>
              </a:rPr>
              <a:t>if</a:t>
            </a:r>
            <a:r>
              <a:rPr lang="vi-VN" dirty="0">
                <a:solidFill>
                  <a:srgbClr val="000000"/>
                </a:solidFill>
                <a:latin typeface="Helvetica" pitchFamily="2" charset="0"/>
              </a:rPr>
              <a:t> và </a:t>
            </a:r>
            <a:r>
              <a:rPr lang="vi-VN" b="1" dirty="0">
                <a:solidFill>
                  <a:srgbClr val="000000"/>
                </a:solidFill>
                <a:latin typeface="Helvetica" pitchFamily="2" charset="0"/>
              </a:rPr>
              <a:t>case</a:t>
            </a:r>
            <a:r>
              <a:rPr lang="vi-VN" dirty="0">
                <a:solidFill>
                  <a:srgbClr val="000000"/>
                </a:solidFill>
                <a:latin typeface="Helvetica" pitchFamily="2" charset="0"/>
              </a:rPr>
              <a:t>.</a:t>
            </a:r>
            <a:endParaRPr lang="vi-VN" dirty="0">
              <a:solidFill>
                <a:srgbClr val="000000"/>
              </a:solidFill>
              <a:effectLst/>
              <a:latin typeface="Helvetica" pitchFamily="2" charset="0"/>
            </a:endParaRPr>
          </a:p>
        </p:txBody>
      </p:sp>
      <p:sp>
        <p:nvSpPr>
          <p:cNvPr id="9" name="Rectangle 8">
            <a:extLst>
              <a:ext uri="{FF2B5EF4-FFF2-40B4-BE49-F238E27FC236}">
                <a16:creationId xmlns:a16="http://schemas.microsoft.com/office/drawing/2014/main" id="{7DED8A57-C75D-A148-AC68-064902239D2A}"/>
              </a:ext>
            </a:extLst>
          </p:cNvPr>
          <p:cNvSpPr/>
          <p:nvPr/>
        </p:nvSpPr>
        <p:spPr>
          <a:xfrm>
            <a:off x="4965448" y="5594645"/>
            <a:ext cx="7378951" cy="1200329"/>
          </a:xfrm>
          <a:prstGeom prst="rect">
            <a:avLst/>
          </a:prstGeom>
        </p:spPr>
        <p:txBody>
          <a:bodyPr wrap="square">
            <a:spAutoFit/>
          </a:bodyPr>
          <a:lstStyle/>
          <a:p>
            <a:pPr marL="285750" indent="-285750">
              <a:buFont typeface="Wingdings" pitchFamily="2" charset="2"/>
              <a:buChar char="v"/>
            </a:pPr>
            <a:r>
              <a:rPr lang="en-US" i="1" dirty="0" err="1">
                <a:solidFill>
                  <a:srgbClr val="000000"/>
                </a:solidFill>
                <a:latin typeface="Helvetica" pitchFamily="2" charset="0"/>
              </a:rPr>
              <a:t>Nên</a:t>
            </a:r>
            <a:r>
              <a:rPr lang="en-US" dirty="0">
                <a:solidFill>
                  <a:srgbClr val="000000"/>
                </a:solidFill>
                <a:latin typeface="Helvetica" pitchFamily="2" charset="0"/>
              </a:rPr>
              <a:t> </a:t>
            </a:r>
            <a:r>
              <a:rPr lang="en-US" i="1" dirty="0" err="1">
                <a:solidFill>
                  <a:srgbClr val="000000"/>
                </a:solidFill>
                <a:latin typeface="Helvetica" pitchFamily="2" charset="0"/>
              </a:rPr>
              <a:t>sử</a:t>
            </a:r>
            <a:r>
              <a:rPr lang="en-US" dirty="0">
                <a:solidFill>
                  <a:srgbClr val="000000"/>
                </a:solidFill>
                <a:latin typeface="Helvetica" pitchFamily="2" charset="0"/>
              </a:rPr>
              <a:t> </a:t>
            </a:r>
            <a:r>
              <a:rPr lang="en-US" i="1" dirty="0" err="1">
                <a:solidFill>
                  <a:srgbClr val="000000"/>
                </a:solidFill>
                <a:latin typeface="Helvetica" pitchFamily="2" charset="0"/>
              </a:rPr>
              <a:t>dụng</a:t>
            </a:r>
            <a:r>
              <a:rPr lang="en-US" dirty="0">
                <a:solidFill>
                  <a:srgbClr val="000000"/>
                </a:solidFill>
                <a:latin typeface="Helvetica" pitchFamily="2" charset="0"/>
              </a:rPr>
              <a:t> </a:t>
            </a:r>
            <a:r>
              <a:rPr lang="en-US" b="1" i="1" dirty="0" err="1">
                <a:solidFill>
                  <a:srgbClr val="000000"/>
                </a:solidFill>
                <a:latin typeface="Helvetica" pitchFamily="2" charset="0"/>
              </a:rPr>
              <a:t>always_comb</a:t>
            </a:r>
            <a:r>
              <a:rPr lang="en-US" dirty="0">
                <a:solidFill>
                  <a:srgbClr val="000000"/>
                </a:solidFill>
                <a:latin typeface="Helvetica" pitchFamily="2" charset="0"/>
              </a:rPr>
              <a:t> </a:t>
            </a:r>
            <a:r>
              <a:rPr lang="en-US" i="1" dirty="0" err="1">
                <a:solidFill>
                  <a:srgbClr val="000000"/>
                </a:solidFill>
                <a:latin typeface="Helvetica" pitchFamily="2" charset="0"/>
              </a:rPr>
              <a:t>khi</a:t>
            </a:r>
            <a:r>
              <a:rPr lang="en-US" dirty="0">
                <a:solidFill>
                  <a:srgbClr val="000000"/>
                </a:solidFill>
                <a:latin typeface="Helvetica" pitchFamily="2" charset="0"/>
              </a:rPr>
              <a:t> </a:t>
            </a:r>
            <a:r>
              <a:rPr lang="en-US" i="1" dirty="0" err="1">
                <a:solidFill>
                  <a:srgbClr val="000000"/>
                </a:solidFill>
                <a:latin typeface="Helvetica" pitchFamily="2" charset="0"/>
              </a:rPr>
              <a:t>thiết</a:t>
            </a:r>
            <a:r>
              <a:rPr lang="en-US" dirty="0">
                <a:solidFill>
                  <a:srgbClr val="000000"/>
                </a:solidFill>
                <a:latin typeface="Helvetica" pitchFamily="2" charset="0"/>
              </a:rPr>
              <a:t> </a:t>
            </a:r>
            <a:r>
              <a:rPr lang="en-US" i="1" dirty="0" err="1">
                <a:solidFill>
                  <a:srgbClr val="000000"/>
                </a:solidFill>
                <a:latin typeface="Helvetica" pitchFamily="2" charset="0"/>
              </a:rPr>
              <a:t>kế</a:t>
            </a:r>
            <a:r>
              <a:rPr lang="en-US" dirty="0">
                <a:solidFill>
                  <a:srgbClr val="000000"/>
                </a:solidFill>
                <a:latin typeface="Helvetica" pitchFamily="2" charset="0"/>
              </a:rPr>
              <a:t> </a:t>
            </a:r>
            <a:r>
              <a:rPr lang="en-US" i="1" dirty="0">
                <a:solidFill>
                  <a:srgbClr val="000000"/>
                </a:solidFill>
                <a:latin typeface="Helvetica" pitchFamily="2" charset="0"/>
              </a:rPr>
              <a:t>combinational</a:t>
            </a:r>
            <a:r>
              <a:rPr lang="en-US" dirty="0">
                <a:solidFill>
                  <a:srgbClr val="000000"/>
                </a:solidFill>
                <a:latin typeface="Helvetica" pitchFamily="2" charset="0"/>
              </a:rPr>
              <a:t> </a:t>
            </a:r>
            <a:r>
              <a:rPr lang="en-US" i="1" dirty="0">
                <a:solidFill>
                  <a:srgbClr val="000000"/>
                </a:solidFill>
                <a:latin typeface="Helvetica" pitchFamily="2" charset="0"/>
              </a:rPr>
              <a:t>logic</a:t>
            </a:r>
            <a:r>
              <a:rPr lang="en-US" dirty="0">
                <a:solidFill>
                  <a:srgbClr val="000000"/>
                </a:solidFill>
                <a:latin typeface="Helvetica" pitchFamily="2" charset="0"/>
              </a:rPr>
              <a:t> </a:t>
            </a:r>
            <a:r>
              <a:rPr lang="en-US" i="1" dirty="0" err="1">
                <a:solidFill>
                  <a:srgbClr val="000000"/>
                </a:solidFill>
                <a:latin typeface="Helvetica" pitchFamily="2" charset="0"/>
              </a:rPr>
              <a:t>phức</a:t>
            </a:r>
            <a:r>
              <a:rPr lang="en-US" dirty="0">
                <a:solidFill>
                  <a:srgbClr val="000000"/>
                </a:solidFill>
                <a:latin typeface="Helvetica" pitchFamily="2" charset="0"/>
              </a:rPr>
              <a:t> </a:t>
            </a:r>
            <a:r>
              <a:rPr lang="en-US" i="1" dirty="0" err="1">
                <a:solidFill>
                  <a:srgbClr val="000000"/>
                </a:solidFill>
                <a:latin typeface="Helvetica" pitchFamily="2" charset="0"/>
              </a:rPr>
              <a:t>tạp</a:t>
            </a:r>
            <a:r>
              <a:rPr lang="en-US" i="1" dirty="0">
                <a:solidFill>
                  <a:srgbClr val="000000"/>
                </a:solidFill>
                <a:latin typeface="Helvetica" pitchFamily="2" charset="0"/>
              </a:rPr>
              <a:t>.</a:t>
            </a:r>
            <a:endParaRPr lang="en-US" dirty="0">
              <a:solidFill>
                <a:srgbClr val="000000"/>
              </a:solidFill>
              <a:latin typeface="Helvetica" pitchFamily="2" charset="0"/>
            </a:endParaRPr>
          </a:p>
          <a:p>
            <a:pPr marL="285750" indent="-285750">
              <a:buFont typeface="Wingdings" pitchFamily="2" charset="2"/>
              <a:buChar char="v"/>
            </a:pPr>
            <a:r>
              <a:rPr lang="en-US" i="1" dirty="0" err="1">
                <a:solidFill>
                  <a:srgbClr val="000000"/>
                </a:solidFill>
                <a:latin typeface="Helvetica" pitchFamily="2" charset="0"/>
              </a:rPr>
              <a:t>Với</a:t>
            </a:r>
            <a:r>
              <a:rPr lang="en-US" dirty="0">
                <a:solidFill>
                  <a:srgbClr val="000000"/>
                </a:solidFill>
                <a:latin typeface="Helvetica" pitchFamily="2" charset="0"/>
              </a:rPr>
              <a:t> </a:t>
            </a:r>
            <a:r>
              <a:rPr lang="en-US" i="1" dirty="0" err="1">
                <a:solidFill>
                  <a:srgbClr val="000000"/>
                </a:solidFill>
                <a:latin typeface="Helvetica" pitchFamily="2" charset="0"/>
              </a:rPr>
              <a:t>bản</a:t>
            </a:r>
            <a:r>
              <a:rPr lang="en-US" dirty="0">
                <a:solidFill>
                  <a:srgbClr val="000000"/>
                </a:solidFill>
                <a:latin typeface="Helvetica" pitchFamily="2" charset="0"/>
              </a:rPr>
              <a:t> </a:t>
            </a:r>
            <a:r>
              <a:rPr lang="en-US" i="1" dirty="0" err="1">
                <a:solidFill>
                  <a:srgbClr val="000000"/>
                </a:solidFill>
                <a:latin typeface="Helvetica" pitchFamily="2" charset="0"/>
              </a:rPr>
              <a:t>chất</a:t>
            </a:r>
            <a:r>
              <a:rPr lang="en-US" dirty="0">
                <a:solidFill>
                  <a:srgbClr val="000000"/>
                </a:solidFill>
                <a:latin typeface="Helvetica" pitchFamily="2" charset="0"/>
              </a:rPr>
              <a:t> </a:t>
            </a:r>
            <a:r>
              <a:rPr lang="en-US" i="1" dirty="0" err="1">
                <a:solidFill>
                  <a:srgbClr val="000000"/>
                </a:solidFill>
                <a:latin typeface="Helvetica" pitchFamily="2" charset="0"/>
              </a:rPr>
              <a:t>của</a:t>
            </a:r>
            <a:r>
              <a:rPr lang="en-US" dirty="0">
                <a:solidFill>
                  <a:srgbClr val="000000"/>
                </a:solidFill>
                <a:latin typeface="Helvetica" pitchFamily="2" charset="0"/>
              </a:rPr>
              <a:t> </a:t>
            </a:r>
            <a:r>
              <a:rPr lang="en-US" i="1" dirty="0">
                <a:solidFill>
                  <a:srgbClr val="000000"/>
                </a:solidFill>
                <a:latin typeface="Helvetica" pitchFamily="2" charset="0"/>
              </a:rPr>
              <a:t>blocking</a:t>
            </a:r>
            <a:r>
              <a:rPr lang="en-US" dirty="0">
                <a:solidFill>
                  <a:srgbClr val="000000"/>
                </a:solidFill>
                <a:latin typeface="Helvetica" pitchFamily="2" charset="0"/>
              </a:rPr>
              <a:t> </a:t>
            </a:r>
            <a:r>
              <a:rPr lang="en-US" i="1" dirty="0">
                <a:solidFill>
                  <a:srgbClr val="000000"/>
                </a:solidFill>
                <a:latin typeface="Helvetica" pitchFamily="2" charset="0"/>
              </a:rPr>
              <a:t>statement,</a:t>
            </a:r>
            <a:r>
              <a:rPr lang="en-US" dirty="0">
                <a:solidFill>
                  <a:srgbClr val="000000"/>
                </a:solidFill>
                <a:latin typeface="Helvetica" pitchFamily="2" charset="0"/>
              </a:rPr>
              <a:t> </a:t>
            </a:r>
            <a:r>
              <a:rPr lang="en-US" i="1" dirty="0" err="1">
                <a:solidFill>
                  <a:srgbClr val="000000"/>
                </a:solidFill>
                <a:latin typeface="Helvetica" pitchFamily="2" charset="0"/>
              </a:rPr>
              <a:t>cần</a:t>
            </a:r>
            <a:r>
              <a:rPr lang="en-US" dirty="0">
                <a:solidFill>
                  <a:srgbClr val="000000"/>
                </a:solidFill>
                <a:latin typeface="Helvetica" pitchFamily="2" charset="0"/>
              </a:rPr>
              <a:t> </a:t>
            </a:r>
            <a:r>
              <a:rPr lang="en-US" i="1" dirty="0" err="1">
                <a:solidFill>
                  <a:srgbClr val="000000"/>
                </a:solidFill>
                <a:latin typeface="Helvetica" pitchFamily="2" charset="0"/>
              </a:rPr>
              <a:t>biết</a:t>
            </a:r>
            <a:r>
              <a:rPr lang="en-US" dirty="0">
                <a:solidFill>
                  <a:srgbClr val="000000"/>
                </a:solidFill>
                <a:latin typeface="Helvetica" pitchFamily="2" charset="0"/>
              </a:rPr>
              <a:t> </a:t>
            </a:r>
            <a:r>
              <a:rPr lang="en-US" i="1" dirty="0" err="1">
                <a:solidFill>
                  <a:srgbClr val="000000"/>
                </a:solidFill>
                <a:latin typeface="Helvetica" pitchFamily="2" charset="0"/>
              </a:rPr>
              <a:t>rõ</a:t>
            </a:r>
            <a:r>
              <a:rPr lang="en-US" dirty="0">
                <a:solidFill>
                  <a:srgbClr val="000000"/>
                </a:solidFill>
                <a:latin typeface="Helvetica" pitchFamily="2" charset="0"/>
              </a:rPr>
              <a:t> </a:t>
            </a:r>
            <a:r>
              <a:rPr lang="en-US" i="1" dirty="0" err="1">
                <a:solidFill>
                  <a:srgbClr val="000000"/>
                </a:solidFill>
                <a:latin typeface="Helvetica" pitchFamily="2" charset="0"/>
              </a:rPr>
              <a:t>thứ</a:t>
            </a:r>
            <a:r>
              <a:rPr lang="en-US" dirty="0">
                <a:solidFill>
                  <a:srgbClr val="000000"/>
                </a:solidFill>
                <a:latin typeface="Helvetica" pitchFamily="2" charset="0"/>
              </a:rPr>
              <a:t> </a:t>
            </a:r>
            <a:r>
              <a:rPr lang="en-US" i="1" dirty="0" err="1">
                <a:solidFill>
                  <a:srgbClr val="000000"/>
                </a:solidFill>
                <a:latin typeface="Helvetica" pitchFamily="2" charset="0"/>
              </a:rPr>
              <a:t>tự</a:t>
            </a:r>
            <a:r>
              <a:rPr lang="en-US" dirty="0">
                <a:solidFill>
                  <a:srgbClr val="000000"/>
                </a:solidFill>
                <a:latin typeface="Helvetica" pitchFamily="2" charset="0"/>
              </a:rPr>
              <a:t> </a:t>
            </a:r>
            <a:r>
              <a:rPr lang="en-US" i="1" dirty="0" err="1">
                <a:solidFill>
                  <a:srgbClr val="000000"/>
                </a:solidFill>
                <a:latin typeface="Helvetica" pitchFamily="2" charset="0"/>
              </a:rPr>
              <a:t>các</a:t>
            </a:r>
            <a:r>
              <a:rPr lang="en-US" dirty="0">
                <a:solidFill>
                  <a:srgbClr val="000000"/>
                </a:solidFill>
                <a:latin typeface="Helvetica" pitchFamily="2" charset="0"/>
              </a:rPr>
              <a:t> </a:t>
            </a:r>
            <a:r>
              <a:rPr lang="en-US" i="1" dirty="0" err="1">
                <a:solidFill>
                  <a:srgbClr val="000000"/>
                </a:solidFill>
                <a:latin typeface="Helvetica" pitchFamily="2" charset="0"/>
              </a:rPr>
              <a:t>khối</a:t>
            </a:r>
            <a:r>
              <a:rPr lang="en-US" dirty="0">
                <a:solidFill>
                  <a:srgbClr val="000000"/>
                </a:solidFill>
                <a:latin typeface="Helvetica" pitchFamily="2" charset="0"/>
              </a:rPr>
              <a:t> </a:t>
            </a:r>
            <a:r>
              <a:rPr lang="en-US" i="1" dirty="0">
                <a:solidFill>
                  <a:srgbClr val="000000"/>
                </a:solidFill>
                <a:latin typeface="Helvetica" pitchFamily="2" charset="0"/>
              </a:rPr>
              <a:t>logic</a:t>
            </a:r>
            <a:r>
              <a:rPr lang="en-US" dirty="0">
                <a:solidFill>
                  <a:srgbClr val="000000"/>
                </a:solidFill>
                <a:latin typeface="Helvetica" pitchFamily="2" charset="0"/>
              </a:rPr>
              <a:t> </a:t>
            </a:r>
            <a:r>
              <a:rPr lang="en-US" i="1" dirty="0" err="1">
                <a:solidFill>
                  <a:srgbClr val="000000"/>
                </a:solidFill>
                <a:latin typeface="Helvetica" pitchFamily="2" charset="0"/>
              </a:rPr>
              <a:t>để</a:t>
            </a:r>
            <a:r>
              <a:rPr lang="en-US" dirty="0">
                <a:solidFill>
                  <a:srgbClr val="000000"/>
                </a:solidFill>
                <a:latin typeface="Helvetica" pitchFamily="2" charset="0"/>
              </a:rPr>
              <a:t> </a:t>
            </a:r>
            <a:r>
              <a:rPr lang="en-US" i="1" dirty="0" err="1">
                <a:solidFill>
                  <a:srgbClr val="000000"/>
                </a:solidFill>
                <a:latin typeface="Helvetica" pitchFamily="2" charset="0"/>
              </a:rPr>
              <a:t>nối</a:t>
            </a:r>
            <a:r>
              <a:rPr lang="en-US" dirty="0">
                <a:solidFill>
                  <a:srgbClr val="000000"/>
                </a:solidFill>
                <a:latin typeface="Helvetica" pitchFamily="2" charset="0"/>
              </a:rPr>
              <a:t> </a:t>
            </a:r>
            <a:r>
              <a:rPr lang="en-US" i="1" dirty="0" err="1">
                <a:solidFill>
                  <a:srgbClr val="000000"/>
                </a:solidFill>
                <a:latin typeface="Helvetica" pitchFamily="2" charset="0"/>
              </a:rPr>
              <a:t>dây</a:t>
            </a:r>
            <a:r>
              <a:rPr lang="en-US" dirty="0">
                <a:solidFill>
                  <a:srgbClr val="000000"/>
                </a:solidFill>
                <a:latin typeface="Helvetica" pitchFamily="2" charset="0"/>
              </a:rPr>
              <a:t> </a:t>
            </a:r>
            <a:r>
              <a:rPr lang="en-US" i="1" dirty="0" err="1">
                <a:solidFill>
                  <a:srgbClr val="000000"/>
                </a:solidFill>
                <a:latin typeface="Helvetica" pitchFamily="2" charset="0"/>
              </a:rPr>
              <a:t>cách</a:t>
            </a:r>
            <a:r>
              <a:rPr lang="en-US" dirty="0">
                <a:solidFill>
                  <a:srgbClr val="000000"/>
                </a:solidFill>
                <a:latin typeface="Helvetica" pitchFamily="2" charset="0"/>
              </a:rPr>
              <a:t> </a:t>
            </a:r>
            <a:r>
              <a:rPr lang="en-US" i="1" dirty="0" err="1">
                <a:solidFill>
                  <a:srgbClr val="000000"/>
                </a:solidFill>
                <a:latin typeface="Helvetica" pitchFamily="2" charset="0"/>
              </a:rPr>
              <a:t>chính</a:t>
            </a:r>
            <a:r>
              <a:rPr lang="en-US" dirty="0">
                <a:solidFill>
                  <a:srgbClr val="000000"/>
                </a:solidFill>
                <a:latin typeface="Helvetica" pitchFamily="2" charset="0"/>
              </a:rPr>
              <a:t> </a:t>
            </a:r>
            <a:r>
              <a:rPr lang="en-US" i="1" dirty="0" err="1">
                <a:solidFill>
                  <a:srgbClr val="000000"/>
                </a:solidFill>
                <a:latin typeface="Helvetica" pitchFamily="2" charset="0"/>
              </a:rPr>
              <a:t>xác</a:t>
            </a:r>
            <a:r>
              <a:rPr lang="en-US" i="1" dirty="0">
                <a:solidFill>
                  <a:srgbClr val="000000"/>
                </a:solidFill>
                <a:latin typeface="Helvetica" pitchFamily="2" charset="0"/>
              </a:rPr>
              <a:t>.</a:t>
            </a:r>
            <a:endParaRPr lang="en-US" dirty="0">
              <a:solidFill>
                <a:srgbClr val="000000"/>
              </a:solidFill>
              <a:effectLst/>
              <a:latin typeface="Helvetica" pitchFamily="2" charset="0"/>
            </a:endParaRPr>
          </a:p>
        </p:txBody>
      </p:sp>
    </p:spTree>
    <p:extLst>
      <p:ext uri="{BB962C8B-B14F-4D97-AF65-F5344CB8AC3E}">
        <p14:creationId xmlns:p14="http://schemas.microsoft.com/office/powerpoint/2010/main" val="3173073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7280F1-471D-934C-8DC0-ED9006214074}"/>
              </a:ext>
            </a:extLst>
          </p:cNvPr>
          <p:cNvPicPr>
            <a:picLocks noChangeAspect="1"/>
          </p:cNvPicPr>
          <p:nvPr/>
        </p:nvPicPr>
        <p:blipFill>
          <a:blip r:embed="rId3"/>
          <a:stretch>
            <a:fillRect/>
          </a:stretch>
        </p:blipFill>
        <p:spPr>
          <a:xfrm>
            <a:off x="0" y="0"/>
            <a:ext cx="12192000" cy="6858000"/>
          </a:xfrm>
          <a:prstGeom prst="rect">
            <a:avLst/>
          </a:prstGeom>
        </p:spPr>
      </p:pic>
      <p:sp>
        <p:nvSpPr>
          <p:cNvPr id="69" name="Project Status">
            <a:extLst>
              <a:ext uri="{FF2B5EF4-FFF2-40B4-BE49-F238E27FC236}">
                <a16:creationId xmlns:a16="http://schemas.microsoft.com/office/drawing/2014/main" id="{55F19D8C-4A3C-494C-A9ED-98852F37B256}"/>
              </a:ext>
            </a:extLst>
          </p:cNvPr>
          <p:cNvSpPr txBox="1"/>
          <p:nvPr/>
        </p:nvSpPr>
        <p:spPr>
          <a:xfrm>
            <a:off x="201010" y="130491"/>
            <a:ext cx="5894989"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VN" sz="2200" b="1" dirty="0">
                <a:solidFill>
                  <a:srgbClr val="302280"/>
                </a:solidFill>
              </a:rPr>
              <a:t>7. If Statement</a:t>
            </a:r>
          </a:p>
        </p:txBody>
      </p:sp>
      <p:sp>
        <p:nvSpPr>
          <p:cNvPr id="2" name="Rectangle 1">
            <a:extLst>
              <a:ext uri="{FF2B5EF4-FFF2-40B4-BE49-F238E27FC236}">
                <a16:creationId xmlns:a16="http://schemas.microsoft.com/office/drawing/2014/main" id="{B0AC5087-601D-3645-8314-1A728E211F07}"/>
              </a:ext>
            </a:extLst>
          </p:cNvPr>
          <p:cNvSpPr/>
          <p:nvPr/>
        </p:nvSpPr>
        <p:spPr>
          <a:xfrm>
            <a:off x="389877" y="571637"/>
            <a:ext cx="5572359" cy="369332"/>
          </a:xfrm>
          <a:prstGeom prst="rect">
            <a:avLst/>
          </a:prstGeom>
        </p:spPr>
        <p:txBody>
          <a:bodyPr wrap="none">
            <a:spAutoFit/>
          </a:bodyPr>
          <a:lstStyle/>
          <a:p>
            <a:pPr marL="285750" indent="-285750">
              <a:buFont typeface="Courier New" panose="02070309020205020404" pitchFamily="49" charset="0"/>
              <a:buChar char="o"/>
            </a:pPr>
            <a:r>
              <a:rPr lang="vi-VN" dirty="0">
                <a:solidFill>
                  <a:srgbClr val="000000"/>
                </a:solidFill>
                <a:latin typeface="Helvetica" pitchFamily="2" charset="0"/>
              </a:rPr>
              <a:t>Mạch mux có thể viết lại với if statement như sau:</a:t>
            </a:r>
            <a:endParaRPr lang="vi-VN" dirty="0">
              <a:solidFill>
                <a:srgbClr val="000000"/>
              </a:solidFill>
              <a:effectLst/>
              <a:latin typeface="Helvetica" pitchFamily="2" charset="0"/>
            </a:endParaRPr>
          </a:p>
        </p:txBody>
      </p:sp>
      <p:pic>
        <p:nvPicPr>
          <p:cNvPr id="3" name="Picture 2">
            <a:extLst>
              <a:ext uri="{FF2B5EF4-FFF2-40B4-BE49-F238E27FC236}">
                <a16:creationId xmlns:a16="http://schemas.microsoft.com/office/drawing/2014/main" id="{E7AC6682-E31B-E24A-B3B8-6625DC6EE7A4}"/>
              </a:ext>
            </a:extLst>
          </p:cNvPr>
          <p:cNvPicPr>
            <a:picLocks noChangeAspect="1"/>
          </p:cNvPicPr>
          <p:nvPr/>
        </p:nvPicPr>
        <p:blipFill>
          <a:blip r:embed="rId4"/>
          <a:stretch>
            <a:fillRect/>
          </a:stretch>
        </p:blipFill>
        <p:spPr>
          <a:xfrm>
            <a:off x="3405605" y="1012783"/>
            <a:ext cx="5380787" cy="5560718"/>
          </a:xfrm>
          <a:prstGeom prst="rect">
            <a:avLst/>
          </a:prstGeom>
        </p:spPr>
      </p:pic>
    </p:spTree>
    <p:extLst>
      <p:ext uri="{BB962C8B-B14F-4D97-AF65-F5344CB8AC3E}">
        <p14:creationId xmlns:p14="http://schemas.microsoft.com/office/powerpoint/2010/main" val="13306898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7280F1-471D-934C-8DC0-ED9006214074}"/>
              </a:ext>
            </a:extLst>
          </p:cNvPr>
          <p:cNvPicPr>
            <a:picLocks noChangeAspect="1"/>
          </p:cNvPicPr>
          <p:nvPr/>
        </p:nvPicPr>
        <p:blipFill>
          <a:blip r:embed="rId3"/>
          <a:stretch>
            <a:fillRect/>
          </a:stretch>
        </p:blipFill>
        <p:spPr>
          <a:xfrm>
            <a:off x="0" y="0"/>
            <a:ext cx="12192000" cy="6858000"/>
          </a:xfrm>
          <a:prstGeom prst="rect">
            <a:avLst/>
          </a:prstGeom>
        </p:spPr>
      </p:pic>
      <p:sp>
        <p:nvSpPr>
          <p:cNvPr id="69" name="Project Status">
            <a:extLst>
              <a:ext uri="{FF2B5EF4-FFF2-40B4-BE49-F238E27FC236}">
                <a16:creationId xmlns:a16="http://schemas.microsoft.com/office/drawing/2014/main" id="{55F19D8C-4A3C-494C-A9ED-98852F37B256}"/>
              </a:ext>
            </a:extLst>
          </p:cNvPr>
          <p:cNvSpPr txBox="1"/>
          <p:nvPr/>
        </p:nvSpPr>
        <p:spPr>
          <a:xfrm>
            <a:off x="201010" y="130491"/>
            <a:ext cx="5894989"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VN" sz="2200" b="1" dirty="0">
                <a:solidFill>
                  <a:srgbClr val="302280"/>
                </a:solidFill>
              </a:rPr>
              <a:t>8. Case Statement</a:t>
            </a:r>
          </a:p>
        </p:txBody>
      </p:sp>
      <p:sp>
        <p:nvSpPr>
          <p:cNvPr id="2" name="Rectangle 1">
            <a:extLst>
              <a:ext uri="{FF2B5EF4-FFF2-40B4-BE49-F238E27FC236}">
                <a16:creationId xmlns:a16="http://schemas.microsoft.com/office/drawing/2014/main" id="{CF141119-FF2B-4147-B0EE-B431B2A6D726}"/>
              </a:ext>
            </a:extLst>
          </p:cNvPr>
          <p:cNvSpPr/>
          <p:nvPr/>
        </p:nvSpPr>
        <p:spPr>
          <a:xfrm>
            <a:off x="538263" y="571637"/>
            <a:ext cx="10463719" cy="369332"/>
          </a:xfrm>
          <a:prstGeom prst="rect">
            <a:avLst/>
          </a:prstGeom>
        </p:spPr>
        <p:txBody>
          <a:bodyPr wrap="square">
            <a:spAutoFit/>
          </a:bodyPr>
          <a:lstStyle/>
          <a:p>
            <a:pPr marL="285750" indent="-285750">
              <a:buFont typeface="Courier New" panose="02070309020205020404" pitchFamily="49" charset="0"/>
              <a:buChar char="o"/>
            </a:pPr>
            <a:r>
              <a:rPr lang="vi-VN" dirty="0">
                <a:solidFill>
                  <a:srgbClr val="000000"/>
                </a:solidFill>
                <a:latin typeface="Helvetica" pitchFamily="2" charset="0"/>
              </a:rPr>
              <a:t>Nếu đã quen với </a:t>
            </a:r>
            <a:r>
              <a:rPr lang="vi-VN" b="1" dirty="0">
                <a:solidFill>
                  <a:srgbClr val="000000"/>
                </a:solidFill>
                <a:latin typeface="Helvetica" pitchFamily="2" charset="0"/>
              </a:rPr>
              <a:t>switch</a:t>
            </a:r>
            <a:r>
              <a:rPr lang="vi-VN" dirty="0">
                <a:solidFill>
                  <a:srgbClr val="000000"/>
                </a:solidFill>
                <a:latin typeface="Helvetica" pitchFamily="2" charset="0"/>
              </a:rPr>
              <a:t> trong C, </a:t>
            </a:r>
            <a:r>
              <a:rPr lang="vi-VN" b="1" dirty="0">
                <a:solidFill>
                  <a:srgbClr val="000000"/>
                </a:solidFill>
                <a:latin typeface="Helvetica" pitchFamily="2" charset="0"/>
              </a:rPr>
              <a:t>case</a:t>
            </a:r>
            <a:r>
              <a:rPr lang="vi-VN" dirty="0">
                <a:solidFill>
                  <a:srgbClr val="000000"/>
                </a:solidFill>
                <a:latin typeface="Helvetica" pitchFamily="2" charset="0"/>
              </a:rPr>
              <a:t> trong SystemVerilog cũng hoạt động tương tự.</a:t>
            </a:r>
            <a:endParaRPr lang="vi-VN" dirty="0">
              <a:solidFill>
                <a:srgbClr val="000000"/>
              </a:solidFill>
              <a:effectLst/>
              <a:latin typeface="Helvetica" pitchFamily="2" charset="0"/>
            </a:endParaRPr>
          </a:p>
        </p:txBody>
      </p:sp>
      <p:pic>
        <p:nvPicPr>
          <p:cNvPr id="3" name="Picture 2">
            <a:extLst>
              <a:ext uri="{FF2B5EF4-FFF2-40B4-BE49-F238E27FC236}">
                <a16:creationId xmlns:a16="http://schemas.microsoft.com/office/drawing/2014/main" id="{F7BF1A80-B848-3142-8CF7-ED3456EA38A0}"/>
              </a:ext>
            </a:extLst>
          </p:cNvPr>
          <p:cNvPicPr>
            <a:picLocks noChangeAspect="1"/>
          </p:cNvPicPr>
          <p:nvPr/>
        </p:nvPicPr>
        <p:blipFill>
          <a:blip r:embed="rId4"/>
          <a:stretch>
            <a:fillRect/>
          </a:stretch>
        </p:blipFill>
        <p:spPr>
          <a:xfrm>
            <a:off x="3266838" y="1012783"/>
            <a:ext cx="5658321" cy="4168811"/>
          </a:xfrm>
          <a:prstGeom prst="rect">
            <a:avLst/>
          </a:prstGeom>
        </p:spPr>
      </p:pic>
      <p:sp>
        <p:nvSpPr>
          <p:cNvPr id="5" name="Rectangle 4">
            <a:extLst>
              <a:ext uri="{FF2B5EF4-FFF2-40B4-BE49-F238E27FC236}">
                <a16:creationId xmlns:a16="http://schemas.microsoft.com/office/drawing/2014/main" id="{94958374-7B56-7B4E-8A21-031A73B58966}"/>
              </a:ext>
            </a:extLst>
          </p:cNvPr>
          <p:cNvSpPr/>
          <p:nvPr/>
        </p:nvSpPr>
        <p:spPr>
          <a:xfrm>
            <a:off x="538263" y="5373465"/>
            <a:ext cx="8245814" cy="369332"/>
          </a:xfrm>
          <a:prstGeom prst="rect">
            <a:avLst/>
          </a:prstGeom>
        </p:spPr>
        <p:txBody>
          <a:bodyPr wrap="square">
            <a:spAutoFit/>
          </a:bodyPr>
          <a:lstStyle/>
          <a:p>
            <a:pPr marL="285750" indent="-285750">
              <a:buFont typeface="Wingdings" pitchFamily="2" charset="2"/>
              <a:buChar char="v"/>
            </a:pPr>
            <a:r>
              <a:rPr lang="en-US" i="1" dirty="0" err="1">
                <a:solidFill>
                  <a:srgbClr val="000000"/>
                </a:solidFill>
                <a:latin typeface="Helvetica" pitchFamily="2" charset="0"/>
              </a:rPr>
              <a:t>Khi</a:t>
            </a:r>
            <a:r>
              <a:rPr lang="en-US" dirty="0">
                <a:solidFill>
                  <a:srgbClr val="000000"/>
                </a:solidFill>
                <a:latin typeface="Helvetica" pitchFamily="2" charset="0"/>
              </a:rPr>
              <a:t> </a:t>
            </a:r>
            <a:r>
              <a:rPr lang="en-US" i="1" dirty="0" err="1">
                <a:solidFill>
                  <a:srgbClr val="000000"/>
                </a:solidFill>
                <a:latin typeface="Helvetica" pitchFamily="2" charset="0"/>
              </a:rPr>
              <a:t>thiết</a:t>
            </a:r>
            <a:r>
              <a:rPr lang="en-US" dirty="0">
                <a:solidFill>
                  <a:srgbClr val="000000"/>
                </a:solidFill>
                <a:latin typeface="Helvetica" pitchFamily="2" charset="0"/>
              </a:rPr>
              <a:t> </a:t>
            </a:r>
            <a:r>
              <a:rPr lang="en-US" i="1" dirty="0" err="1">
                <a:solidFill>
                  <a:srgbClr val="000000"/>
                </a:solidFill>
                <a:latin typeface="Helvetica" pitchFamily="2" charset="0"/>
              </a:rPr>
              <a:t>kế</a:t>
            </a:r>
            <a:r>
              <a:rPr lang="en-US" dirty="0">
                <a:solidFill>
                  <a:srgbClr val="000000"/>
                </a:solidFill>
                <a:latin typeface="Helvetica" pitchFamily="2" charset="0"/>
              </a:rPr>
              <a:t> </a:t>
            </a:r>
            <a:r>
              <a:rPr lang="en-US" i="1" dirty="0" err="1">
                <a:solidFill>
                  <a:srgbClr val="000000"/>
                </a:solidFill>
                <a:latin typeface="Helvetica" pitchFamily="2" charset="0"/>
              </a:rPr>
              <a:t>cần</a:t>
            </a:r>
            <a:r>
              <a:rPr lang="en-US" dirty="0">
                <a:solidFill>
                  <a:srgbClr val="000000"/>
                </a:solidFill>
                <a:latin typeface="Helvetica" pitchFamily="2" charset="0"/>
              </a:rPr>
              <a:t> </a:t>
            </a:r>
            <a:r>
              <a:rPr lang="en-US" i="1" dirty="0" err="1">
                <a:solidFill>
                  <a:srgbClr val="000000"/>
                </a:solidFill>
                <a:latin typeface="Helvetica" pitchFamily="2" charset="0"/>
              </a:rPr>
              <a:t>bảo</a:t>
            </a:r>
            <a:r>
              <a:rPr lang="en-US" dirty="0">
                <a:solidFill>
                  <a:srgbClr val="000000"/>
                </a:solidFill>
                <a:latin typeface="Helvetica" pitchFamily="2" charset="0"/>
              </a:rPr>
              <a:t> </a:t>
            </a:r>
            <a:r>
              <a:rPr lang="en-US" i="1" dirty="0" err="1">
                <a:solidFill>
                  <a:srgbClr val="000000"/>
                </a:solidFill>
                <a:latin typeface="Helvetica" pitchFamily="2" charset="0"/>
              </a:rPr>
              <a:t>đảm</a:t>
            </a:r>
            <a:r>
              <a:rPr lang="en-US" dirty="0">
                <a:solidFill>
                  <a:srgbClr val="000000"/>
                </a:solidFill>
                <a:latin typeface="Helvetica" pitchFamily="2" charset="0"/>
              </a:rPr>
              <a:t> </a:t>
            </a:r>
            <a:r>
              <a:rPr lang="en-US" i="1" dirty="0" err="1">
                <a:solidFill>
                  <a:srgbClr val="000000"/>
                </a:solidFill>
                <a:latin typeface="Helvetica" pitchFamily="2" charset="0"/>
              </a:rPr>
              <a:t>sự</a:t>
            </a:r>
            <a:r>
              <a:rPr lang="en-US" dirty="0">
                <a:solidFill>
                  <a:srgbClr val="000000"/>
                </a:solidFill>
                <a:latin typeface="Helvetica" pitchFamily="2" charset="0"/>
              </a:rPr>
              <a:t> </a:t>
            </a:r>
            <a:r>
              <a:rPr lang="en-US" i="1" dirty="0" err="1">
                <a:solidFill>
                  <a:srgbClr val="000000"/>
                </a:solidFill>
                <a:latin typeface="Helvetica" pitchFamily="2" charset="0"/>
              </a:rPr>
              <a:t>đầy</a:t>
            </a:r>
            <a:r>
              <a:rPr lang="en-US" dirty="0">
                <a:solidFill>
                  <a:srgbClr val="000000"/>
                </a:solidFill>
                <a:latin typeface="Helvetica" pitchFamily="2" charset="0"/>
              </a:rPr>
              <a:t> </a:t>
            </a:r>
            <a:r>
              <a:rPr lang="en-US" i="1" dirty="0" err="1">
                <a:solidFill>
                  <a:srgbClr val="000000"/>
                </a:solidFill>
                <a:latin typeface="Helvetica" pitchFamily="2" charset="0"/>
              </a:rPr>
              <a:t>đủ</a:t>
            </a:r>
            <a:r>
              <a:rPr lang="en-US" dirty="0">
                <a:solidFill>
                  <a:srgbClr val="000000"/>
                </a:solidFill>
                <a:latin typeface="Helvetica" pitchFamily="2" charset="0"/>
              </a:rPr>
              <a:t> </a:t>
            </a:r>
            <a:r>
              <a:rPr lang="en-US" i="1" dirty="0" err="1">
                <a:solidFill>
                  <a:srgbClr val="000000"/>
                </a:solidFill>
                <a:latin typeface="Helvetica" pitchFamily="2" charset="0"/>
              </a:rPr>
              <a:t>của</a:t>
            </a:r>
            <a:r>
              <a:rPr lang="en-US" dirty="0">
                <a:solidFill>
                  <a:srgbClr val="000000"/>
                </a:solidFill>
                <a:latin typeface="Helvetica" pitchFamily="2" charset="0"/>
              </a:rPr>
              <a:t> </a:t>
            </a:r>
            <a:r>
              <a:rPr lang="en-US" i="1" dirty="0" err="1">
                <a:solidFill>
                  <a:srgbClr val="000000"/>
                </a:solidFill>
                <a:latin typeface="Helvetica" pitchFamily="2" charset="0"/>
              </a:rPr>
              <a:t>các</a:t>
            </a:r>
            <a:r>
              <a:rPr lang="en-US" dirty="0">
                <a:solidFill>
                  <a:srgbClr val="000000"/>
                </a:solidFill>
                <a:latin typeface="Helvetica" pitchFamily="2" charset="0"/>
              </a:rPr>
              <a:t> </a:t>
            </a:r>
            <a:r>
              <a:rPr lang="en-US" i="1" dirty="0" err="1">
                <a:solidFill>
                  <a:srgbClr val="000000"/>
                </a:solidFill>
                <a:latin typeface="Helvetica" pitchFamily="2" charset="0"/>
              </a:rPr>
              <a:t>giá</a:t>
            </a:r>
            <a:r>
              <a:rPr lang="en-US" dirty="0">
                <a:solidFill>
                  <a:srgbClr val="000000"/>
                </a:solidFill>
                <a:latin typeface="Helvetica" pitchFamily="2" charset="0"/>
              </a:rPr>
              <a:t> </a:t>
            </a:r>
            <a:r>
              <a:rPr lang="en-US" i="1" dirty="0" err="1">
                <a:solidFill>
                  <a:srgbClr val="000000"/>
                </a:solidFill>
                <a:latin typeface="Helvetica" pitchFamily="2" charset="0"/>
              </a:rPr>
              <a:t>trị</a:t>
            </a:r>
            <a:r>
              <a:rPr lang="en-US" dirty="0">
                <a:solidFill>
                  <a:srgbClr val="000000"/>
                </a:solidFill>
                <a:latin typeface="Helvetica" pitchFamily="2" charset="0"/>
              </a:rPr>
              <a:t> </a:t>
            </a:r>
            <a:r>
              <a:rPr lang="en-US" b="1" i="1" dirty="0">
                <a:solidFill>
                  <a:srgbClr val="000000"/>
                </a:solidFill>
                <a:latin typeface="Helvetica" pitchFamily="2" charset="0"/>
              </a:rPr>
              <a:t>case</a:t>
            </a:r>
            <a:r>
              <a:rPr lang="en-US" dirty="0">
                <a:solidFill>
                  <a:srgbClr val="000000"/>
                </a:solidFill>
                <a:latin typeface="Helvetica" pitchFamily="2" charset="0"/>
              </a:rPr>
              <a:t> </a:t>
            </a:r>
            <a:r>
              <a:rPr lang="en-US" i="1" dirty="0" err="1">
                <a:solidFill>
                  <a:srgbClr val="000000"/>
                </a:solidFill>
                <a:latin typeface="Helvetica" pitchFamily="2" charset="0"/>
              </a:rPr>
              <a:t>hoặc</a:t>
            </a:r>
            <a:r>
              <a:rPr lang="en-US" dirty="0">
                <a:solidFill>
                  <a:srgbClr val="000000"/>
                </a:solidFill>
                <a:latin typeface="Helvetica" pitchFamily="2" charset="0"/>
              </a:rPr>
              <a:t> </a:t>
            </a:r>
            <a:r>
              <a:rPr lang="en-US" i="1" dirty="0" err="1">
                <a:solidFill>
                  <a:srgbClr val="000000"/>
                </a:solidFill>
                <a:latin typeface="Helvetica" pitchFamily="2" charset="0"/>
              </a:rPr>
              <a:t>có</a:t>
            </a:r>
            <a:r>
              <a:rPr lang="en-US" dirty="0">
                <a:solidFill>
                  <a:srgbClr val="000000"/>
                </a:solidFill>
                <a:latin typeface="Helvetica" pitchFamily="2" charset="0"/>
              </a:rPr>
              <a:t> </a:t>
            </a:r>
            <a:r>
              <a:rPr lang="en-US" b="1" i="1" dirty="0">
                <a:solidFill>
                  <a:srgbClr val="000000"/>
                </a:solidFill>
                <a:latin typeface="Helvetica" pitchFamily="2" charset="0"/>
              </a:rPr>
              <a:t>default</a:t>
            </a:r>
            <a:r>
              <a:rPr lang="en-US" i="1" dirty="0">
                <a:solidFill>
                  <a:srgbClr val="000000"/>
                </a:solidFill>
                <a:latin typeface="Helvetica" pitchFamily="2" charset="0"/>
              </a:rPr>
              <a:t>.</a:t>
            </a:r>
            <a:endParaRPr lang="en-US" dirty="0">
              <a:solidFill>
                <a:srgbClr val="000000"/>
              </a:solidFill>
              <a:effectLst/>
              <a:latin typeface="Helvetica" pitchFamily="2" charset="0"/>
            </a:endParaRPr>
          </a:p>
        </p:txBody>
      </p:sp>
    </p:spTree>
    <p:extLst>
      <p:ext uri="{BB962C8B-B14F-4D97-AF65-F5344CB8AC3E}">
        <p14:creationId xmlns:p14="http://schemas.microsoft.com/office/powerpoint/2010/main" val="1697259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7280F1-471D-934C-8DC0-ED9006214074}"/>
              </a:ext>
            </a:extLst>
          </p:cNvPr>
          <p:cNvPicPr>
            <a:picLocks noChangeAspect="1"/>
          </p:cNvPicPr>
          <p:nvPr/>
        </p:nvPicPr>
        <p:blipFill>
          <a:blip r:embed="rId3"/>
          <a:stretch>
            <a:fillRect/>
          </a:stretch>
        </p:blipFill>
        <p:spPr>
          <a:xfrm>
            <a:off x="0" y="0"/>
            <a:ext cx="12192000" cy="6858000"/>
          </a:xfrm>
          <a:prstGeom prst="rect">
            <a:avLst/>
          </a:prstGeom>
        </p:spPr>
      </p:pic>
      <p:sp>
        <p:nvSpPr>
          <p:cNvPr id="69" name="Project Status">
            <a:extLst>
              <a:ext uri="{FF2B5EF4-FFF2-40B4-BE49-F238E27FC236}">
                <a16:creationId xmlns:a16="http://schemas.microsoft.com/office/drawing/2014/main" id="{55F19D8C-4A3C-494C-A9ED-98852F37B256}"/>
              </a:ext>
            </a:extLst>
          </p:cNvPr>
          <p:cNvSpPr txBox="1"/>
          <p:nvPr/>
        </p:nvSpPr>
        <p:spPr>
          <a:xfrm>
            <a:off x="201010" y="130491"/>
            <a:ext cx="5894989"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VN" sz="2200" b="1" dirty="0">
                <a:solidFill>
                  <a:srgbClr val="302280"/>
                </a:solidFill>
              </a:rPr>
              <a:t>9. Packed Array</a:t>
            </a:r>
          </a:p>
        </p:txBody>
      </p:sp>
      <p:sp>
        <p:nvSpPr>
          <p:cNvPr id="2" name="Rectangle 1">
            <a:extLst>
              <a:ext uri="{FF2B5EF4-FFF2-40B4-BE49-F238E27FC236}">
                <a16:creationId xmlns:a16="http://schemas.microsoft.com/office/drawing/2014/main" id="{AE2701AD-B138-A642-8A91-EA46F1ABBA8E}"/>
              </a:ext>
            </a:extLst>
          </p:cNvPr>
          <p:cNvSpPr/>
          <p:nvPr/>
        </p:nvSpPr>
        <p:spPr>
          <a:xfrm>
            <a:off x="285342" y="571637"/>
            <a:ext cx="11465669" cy="1200329"/>
          </a:xfrm>
          <a:prstGeom prst="rect">
            <a:avLst/>
          </a:prstGeom>
        </p:spPr>
        <p:txBody>
          <a:bodyPr wrap="square">
            <a:spAutoFit/>
          </a:bodyPr>
          <a:lstStyle/>
          <a:p>
            <a:pPr marL="285750" indent="-285750">
              <a:buFont typeface="Courier New" panose="02070309020205020404" pitchFamily="49" charset="0"/>
              <a:buChar char="o"/>
            </a:pPr>
            <a:r>
              <a:rPr lang="vi-VN" dirty="0">
                <a:solidFill>
                  <a:srgbClr val="000000"/>
                </a:solidFill>
                <a:latin typeface="Helvetica" pitchFamily="2" charset="0"/>
              </a:rPr>
              <a:t>Một vector có thể hoạt động như một thanh ghi, ví dụ khai báo sau: </a:t>
            </a:r>
            <a:r>
              <a:rPr lang="vi-VN" b="1" dirty="0">
                <a:solidFill>
                  <a:srgbClr val="000000"/>
                </a:solidFill>
                <a:latin typeface="Helvetica" pitchFamily="2" charset="0"/>
              </a:rPr>
              <a:t>logic</a:t>
            </a:r>
            <a:r>
              <a:rPr lang="vi-VN" dirty="0">
                <a:solidFill>
                  <a:srgbClr val="000000"/>
                </a:solidFill>
                <a:latin typeface="Helvetica" pitchFamily="2" charset="0"/>
              </a:rPr>
              <a:t> </a:t>
            </a:r>
            <a:r>
              <a:rPr lang="vi-VN" b="1" dirty="0">
                <a:solidFill>
                  <a:srgbClr val="000000"/>
                </a:solidFill>
                <a:latin typeface="Helvetica" pitchFamily="2" charset="0"/>
              </a:rPr>
              <a:t>[31:0]</a:t>
            </a:r>
            <a:r>
              <a:rPr lang="vi-VN" dirty="0">
                <a:solidFill>
                  <a:srgbClr val="000000"/>
                </a:solidFill>
                <a:latin typeface="Helvetica" pitchFamily="2" charset="0"/>
              </a:rPr>
              <a:t> register; một thanh ghi 32 bit gồm có 4 byte, </a:t>
            </a:r>
            <a:r>
              <a:rPr lang="vi-VN" b="1" dirty="0">
                <a:solidFill>
                  <a:srgbClr val="000000"/>
                </a:solidFill>
                <a:latin typeface="Helvetica" pitchFamily="2" charset="0"/>
              </a:rPr>
              <a:t>[31:24],</a:t>
            </a:r>
            <a:r>
              <a:rPr lang="vi-VN" dirty="0">
                <a:solidFill>
                  <a:srgbClr val="000000"/>
                </a:solidFill>
                <a:latin typeface="Helvetica" pitchFamily="2" charset="0"/>
              </a:rPr>
              <a:t> </a:t>
            </a:r>
            <a:r>
              <a:rPr lang="vi-VN" b="1" dirty="0">
                <a:solidFill>
                  <a:srgbClr val="000000"/>
                </a:solidFill>
                <a:latin typeface="Helvetica" pitchFamily="2" charset="0"/>
              </a:rPr>
              <a:t>[23:16],</a:t>
            </a:r>
            <a:r>
              <a:rPr lang="vi-VN" dirty="0">
                <a:solidFill>
                  <a:srgbClr val="000000"/>
                </a:solidFill>
                <a:latin typeface="Helvetica" pitchFamily="2" charset="0"/>
              </a:rPr>
              <a:t> </a:t>
            </a:r>
            <a:r>
              <a:rPr lang="vi-VN" b="1" dirty="0">
                <a:solidFill>
                  <a:srgbClr val="000000"/>
                </a:solidFill>
                <a:latin typeface="Helvetica" pitchFamily="2" charset="0"/>
              </a:rPr>
              <a:t>[15:8],</a:t>
            </a:r>
            <a:r>
              <a:rPr lang="vi-VN" dirty="0">
                <a:solidFill>
                  <a:srgbClr val="000000"/>
                </a:solidFill>
                <a:latin typeface="Helvetica" pitchFamily="2" charset="0"/>
              </a:rPr>
              <a:t> </a:t>
            </a:r>
            <a:r>
              <a:rPr lang="vi-VN" b="1" dirty="0">
                <a:solidFill>
                  <a:srgbClr val="000000"/>
                </a:solidFill>
                <a:latin typeface="Helvetica" pitchFamily="2" charset="0"/>
              </a:rPr>
              <a:t>[7:0]</a:t>
            </a:r>
            <a:r>
              <a:rPr lang="vi-VN" dirty="0">
                <a:solidFill>
                  <a:srgbClr val="000000"/>
                </a:solidFill>
                <a:latin typeface="Helvetica" pitchFamily="2" charset="0"/>
              </a:rPr>
              <a:t>.</a:t>
            </a:r>
          </a:p>
          <a:p>
            <a:pPr marL="285750" indent="-285750">
              <a:buFont typeface="Courier New" panose="02070309020205020404" pitchFamily="49" charset="0"/>
              <a:buChar char="o"/>
            </a:pPr>
            <a:r>
              <a:rPr lang="vi-VN" dirty="0">
                <a:solidFill>
                  <a:srgbClr val="000000"/>
                </a:solidFill>
                <a:latin typeface="Helvetica" pitchFamily="2" charset="0"/>
              </a:rPr>
              <a:t>Tuy nhiên, việc truy cập từng byte nhỏ như trên sẽ trở nên khó khăn nếu truy cập thường xuyên.</a:t>
            </a:r>
          </a:p>
          <a:p>
            <a:pPr marL="285750" indent="-285750">
              <a:buFont typeface="Courier New" panose="02070309020205020404" pitchFamily="49" charset="0"/>
              <a:buChar char="o"/>
            </a:pPr>
            <a:r>
              <a:rPr lang="vi-VN" dirty="0">
                <a:solidFill>
                  <a:srgbClr val="000000"/>
                </a:solidFill>
                <a:latin typeface="Helvetica" pitchFamily="2" charset="0"/>
              </a:rPr>
              <a:t>Xét cơ bản, array cũng tương tự như vector nhưng giúp việc truy cập những bit bên trong có dễ hơn.</a:t>
            </a:r>
          </a:p>
        </p:txBody>
      </p:sp>
      <p:sp>
        <p:nvSpPr>
          <p:cNvPr id="3" name="Rectangle 2">
            <a:extLst>
              <a:ext uri="{FF2B5EF4-FFF2-40B4-BE49-F238E27FC236}">
                <a16:creationId xmlns:a16="http://schemas.microsoft.com/office/drawing/2014/main" id="{B282F9B1-204B-A745-B076-E05CC1137507}"/>
              </a:ext>
            </a:extLst>
          </p:cNvPr>
          <p:cNvSpPr/>
          <p:nvPr/>
        </p:nvSpPr>
        <p:spPr>
          <a:xfrm>
            <a:off x="285341" y="1217968"/>
            <a:ext cx="11339211" cy="369332"/>
          </a:xfrm>
          <a:prstGeom prst="rect">
            <a:avLst/>
          </a:prstGeom>
        </p:spPr>
        <p:txBody>
          <a:bodyPr wrap="square">
            <a:spAutoFit/>
          </a:bodyPr>
          <a:lstStyle/>
          <a:p>
            <a:endParaRPr lang="vi-VN" dirty="0">
              <a:solidFill>
                <a:srgbClr val="000000"/>
              </a:solidFill>
              <a:effectLst/>
              <a:latin typeface="Helvetica" pitchFamily="2" charset="0"/>
            </a:endParaRPr>
          </a:p>
        </p:txBody>
      </p:sp>
      <p:pic>
        <p:nvPicPr>
          <p:cNvPr id="5" name="Picture 4">
            <a:extLst>
              <a:ext uri="{FF2B5EF4-FFF2-40B4-BE49-F238E27FC236}">
                <a16:creationId xmlns:a16="http://schemas.microsoft.com/office/drawing/2014/main" id="{205B9389-497E-DA49-BE93-4741CB5CA415}"/>
              </a:ext>
            </a:extLst>
          </p:cNvPr>
          <p:cNvPicPr>
            <a:picLocks noChangeAspect="1"/>
          </p:cNvPicPr>
          <p:nvPr/>
        </p:nvPicPr>
        <p:blipFill>
          <a:blip r:embed="rId4"/>
          <a:stretch>
            <a:fillRect/>
          </a:stretch>
        </p:blipFill>
        <p:spPr>
          <a:xfrm>
            <a:off x="2637612" y="1771966"/>
            <a:ext cx="6916771" cy="596654"/>
          </a:xfrm>
          <a:prstGeom prst="rect">
            <a:avLst/>
          </a:prstGeom>
        </p:spPr>
      </p:pic>
      <p:sp>
        <p:nvSpPr>
          <p:cNvPr id="6" name="Rectangle 5">
            <a:extLst>
              <a:ext uri="{FF2B5EF4-FFF2-40B4-BE49-F238E27FC236}">
                <a16:creationId xmlns:a16="http://schemas.microsoft.com/office/drawing/2014/main" id="{7CAF8BC8-B53E-F44E-87D4-D6F4CC094D67}"/>
              </a:ext>
            </a:extLst>
          </p:cNvPr>
          <p:cNvSpPr/>
          <p:nvPr/>
        </p:nvSpPr>
        <p:spPr>
          <a:xfrm>
            <a:off x="286395" y="2418297"/>
            <a:ext cx="5809604" cy="369332"/>
          </a:xfrm>
          <a:prstGeom prst="rect">
            <a:avLst/>
          </a:prstGeom>
        </p:spPr>
        <p:txBody>
          <a:bodyPr wrap="none">
            <a:spAutoFit/>
          </a:bodyPr>
          <a:lstStyle/>
          <a:p>
            <a:pPr marL="285750" indent="-285750">
              <a:buFont typeface="Courier New" panose="02070309020205020404" pitchFamily="49" charset="0"/>
              <a:buChar char="o"/>
            </a:pPr>
            <a:r>
              <a:rPr lang="vi-VN" dirty="0">
                <a:solidFill>
                  <a:srgbClr val="000000"/>
                </a:solidFill>
                <a:latin typeface="Helvetica" pitchFamily="2" charset="0"/>
              </a:rPr>
              <a:t>Lúc này việc truy cập các byte sẽ tiện hơn rất nhiều.</a:t>
            </a:r>
            <a:endParaRPr lang="vi-VN" dirty="0">
              <a:solidFill>
                <a:srgbClr val="000000"/>
              </a:solidFill>
              <a:effectLst/>
              <a:latin typeface="Helvetica" pitchFamily="2" charset="0"/>
            </a:endParaRPr>
          </a:p>
        </p:txBody>
      </p:sp>
      <p:pic>
        <p:nvPicPr>
          <p:cNvPr id="7" name="Picture 6">
            <a:extLst>
              <a:ext uri="{FF2B5EF4-FFF2-40B4-BE49-F238E27FC236}">
                <a16:creationId xmlns:a16="http://schemas.microsoft.com/office/drawing/2014/main" id="{69BCD99A-1FEA-3A4F-ABD6-CD3BFF351071}"/>
              </a:ext>
            </a:extLst>
          </p:cNvPr>
          <p:cNvPicPr>
            <a:picLocks noChangeAspect="1"/>
          </p:cNvPicPr>
          <p:nvPr/>
        </p:nvPicPr>
        <p:blipFill>
          <a:blip r:embed="rId5"/>
          <a:stretch>
            <a:fillRect/>
          </a:stretch>
        </p:blipFill>
        <p:spPr>
          <a:xfrm>
            <a:off x="2637613" y="2738009"/>
            <a:ext cx="6916770" cy="1080397"/>
          </a:xfrm>
          <a:prstGeom prst="rect">
            <a:avLst/>
          </a:prstGeom>
        </p:spPr>
      </p:pic>
      <p:sp>
        <p:nvSpPr>
          <p:cNvPr id="8" name="Rectangle 7">
            <a:extLst>
              <a:ext uri="{FF2B5EF4-FFF2-40B4-BE49-F238E27FC236}">
                <a16:creationId xmlns:a16="http://schemas.microsoft.com/office/drawing/2014/main" id="{846B8120-0249-6B4D-B51A-A227BA71C1ED}"/>
              </a:ext>
            </a:extLst>
          </p:cNvPr>
          <p:cNvSpPr/>
          <p:nvPr/>
        </p:nvSpPr>
        <p:spPr>
          <a:xfrm>
            <a:off x="285341" y="3938094"/>
            <a:ext cx="9996795" cy="369332"/>
          </a:xfrm>
          <a:prstGeom prst="rect">
            <a:avLst/>
          </a:prstGeom>
        </p:spPr>
        <p:txBody>
          <a:bodyPr wrap="square">
            <a:spAutoFit/>
          </a:bodyPr>
          <a:lstStyle/>
          <a:p>
            <a:pPr marL="285750" indent="-285750">
              <a:buFont typeface="Courier New" panose="02070309020205020404" pitchFamily="49" charset="0"/>
              <a:buChar char="o"/>
            </a:pPr>
            <a:r>
              <a:rPr lang="vi-VN" dirty="0">
                <a:solidFill>
                  <a:srgbClr val="000000"/>
                </a:solidFill>
                <a:latin typeface="Helvetica" pitchFamily="2" charset="0"/>
              </a:rPr>
              <a:t>Nhìn từ trái qua phải, register khai báo ở dạng array được hiểu như sau:</a:t>
            </a:r>
            <a:endParaRPr lang="vi-VN" dirty="0">
              <a:solidFill>
                <a:srgbClr val="000000"/>
              </a:solidFill>
              <a:effectLst/>
              <a:latin typeface="Helvetica" pitchFamily="2" charset="0"/>
            </a:endParaRPr>
          </a:p>
        </p:txBody>
      </p:sp>
      <p:pic>
        <p:nvPicPr>
          <p:cNvPr id="9" name="Picture 8">
            <a:extLst>
              <a:ext uri="{FF2B5EF4-FFF2-40B4-BE49-F238E27FC236}">
                <a16:creationId xmlns:a16="http://schemas.microsoft.com/office/drawing/2014/main" id="{34A85635-3AF6-664F-B706-EC3B12B98342}"/>
              </a:ext>
            </a:extLst>
          </p:cNvPr>
          <p:cNvPicPr>
            <a:picLocks noChangeAspect="1"/>
          </p:cNvPicPr>
          <p:nvPr/>
        </p:nvPicPr>
        <p:blipFill>
          <a:blip r:embed="rId6"/>
          <a:stretch>
            <a:fillRect/>
          </a:stretch>
        </p:blipFill>
        <p:spPr>
          <a:xfrm>
            <a:off x="5410197" y="4277001"/>
            <a:ext cx="6020600" cy="2361779"/>
          </a:xfrm>
          <a:prstGeom prst="rect">
            <a:avLst/>
          </a:prstGeom>
        </p:spPr>
      </p:pic>
      <p:sp>
        <p:nvSpPr>
          <p:cNvPr id="10" name="Rectangle 9">
            <a:extLst>
              <a:ext uri="{FF2B5EF4-FFF2-40B4-BE49-F238E27FC236}">
                <a16:creationId xmlns:a16="http://schemas.microsoft.com/office/drawing/2014/main" id="{92F699B3-9E6F-A242-A667-001D9D816947}"/>
              </a:ext>
            </a:extLst>
          </p:cNvPr>
          <p:cNvSpPr/>
          <p:nvPr/>
        </p:nvSpPr>
        <p:spPr>
          <a:xfrm>
            <a:off x="285341" y="4367291"/>
            <a:ext cx="5016233" cy="923330"/>
          </a:xfrm>
          <a:prstGeom prst="rect">
            <a:avLst/>
          </a:prstGeom>
        </p:spPr>
        <p:txBody>
          <a:bodyPr wrap="square">
            <a:spAutoFit/>
          </a:bodyPr>
          <a:lstStyle/>
          <a:p>
            <a:pPr marL="285750" indent="-285750" algn="just">
              <a:buFont typeface="Courier New" panose="02070309020205020404" pitchFamily="49" charset="0"/>
              <a:buChar char="o"/>
            </a:pPr>
            <a:r>
              <a:rPr lang="vi-VN" dirty="0">
                <a:solidFill>
                  <a:srgbClr val="000000"/>
                </a:solidFill>
                <a:latin typeface="Helvetica" pitchFamily="2" charset="0"/>
              </a:rPr>
              <a:t>Có thể hiểu vector như một bảng chỉ có 1 hàng, còn array là một bảng có nhiều hàng, hoặc nhiều tập hợp bảng.</a:t>
            </a:r>
            <a:endParaRPr lang="vi-VN" dirty="0">
              <a:solidFill>
                <a:srgbClr val="000000"/>
              </a:solidFill>
              <a:effectLst/>
              <a:latin typeface="Helvetica" pitchFamily="2" charset="0"/>
            </a:endParaRPr>
          </a:p>
        </p:txBody>
      </p:sp>
    </p:spTree>
    <p:extLst>
      <p:ext uri="{BB962C8B-B14F-4D97-AF65-F5344CB8AC3E}">
        <p14:creationId xmlns:p14="http://schemas.microsoft.com/office/powerpoint/2010/main" val="3886941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7280F1-471D-934C-8DC0-ED9006214074}"/>
              </a:ext>
            </a:extLst>
          </p:cNvPr>
          <p:cNvPicPr>
            <a:picLocks noChangeAspect="1"/>
          </p:cNvPicPr>
          <p:nvPr/>
        </p:nvPicPr>
        <p:blipFill>
          <a:blip r:embed="rId3"/>
          <a:stretch>
            <a:fillRect/>
          </a:stretch>
        </p:blipFill>
        <p:spPr>
          <a:xfrm>
            <a:off x="0" y="0"/>
            <a:ext cx="12192000" cy="6858000"/>
          </a:xfrm>
          <a:prstGeom prst="rect">
            <a:avLst/>
          </a:prstGeom>
        </p:spPr>
      </p:pic>
      <p:sp>
        <p:nvSpPr>
          <p:cNvPr id="69" name="Project Status">
            <a:extLst>
              <a:ext uri="{FF2B5EF4-FFF2-40B4-BE49-F238E27FC236}">
                <a16:creationId xmlns:a16="http://schemas.microsoft.com/office/drawing/2014/main" id="{55F19D8C-4A3C-494C-A9ED-98852F37B256}"/>
              </a:ext>
            </a:extLst>
          </p:cNvPr>
          <p:cNvSpPr txBox="1"/>
          <p:nvPr/>
        </p:nvSpPr>
        <p:spPr>
          <a:xfrm>
            <a:off x="201010" y="130491"/>
            <a:ext cx="5894989"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VN" sz="2200" b="1" dirty="0">
                <a:solidFill>
                  <a:srgbClr val="302280"/>
                </a:solidFill>
              </a:rPr>
              <a:t>10. Unpacked Array</a:t>
            </a:r>
          </a:p>
        </p:txBody>
      </p:sp>
      <p:sp>
        <p:nvSpPr>
          <p:cNvPr id="2" name="Rectangle 1">
            <a:extLst>
              <a:ext uri="{FF2B5EF4-FFF2-40B4-BE49-F238E27FC236}">
                <a16:creationId xmlns:a16="http://schemas.microsoft.com/office/drawing/2014/main" id="{2827B349-370F-D84F-B653-1B61032953FF}"/>
              </a:ext>
            </a:extLst>
          </p:cNvPr>
          <p:cNvSpPr/>
          <p:nvPr/>
        </p:nvSpPr>
        <p:spPr>
          <a:xfrm>
            <a:off x="201009" y="571637"/>
            <a:ext cx="11900199" cy="369332"/>
          </a:xfrm>
          <a:prstGeom prst="rect">
            <a:avLst/>
          </a:prstGeom>
        </p:spPr>
        <p:txBody>
          <a:bodyPr wrap="square">
            <a:spAutoFit/>
          </a:bodyPr>
          <a:lstStyle/>
          <a:p>
            <a:pPr marL="285750" indent="-285750">
              <a:buFont typeface="Courier New" panose="02070309020205020404" pitchFamily="49" charset="0"/>
              <a:buChar char="o"/>
            </a:pPr>
            <a:r>
              <a:rPr lang="vi-VN" dirty="0">
                <a:solidFill>
                  <a:srgbClr val="000000"/>
                </a:solidFill>
                <a:latin typeface="Helvetica" pitchFamily="2" charset="0"/>
              </a:rPr>
              <a:t>Khi các vector không cần phải liên tiếp nhau như packed array, unpacked array cũng có thể được sử dụng.</a:t>
            </a:r>
            <a:endParaRPr lang="vi-VN" dirty="0">
              <a:solidFill>
                <a:srgbClr val="000000"/>
              </a:solidFill>
              <a:effectLst/>
              <a:latin typeface="Helvetica" pitchFamily="2" charset="0"/>
            </a:endParaRPr>
          </a:p>
        </p:txBody>
      </p:sp>
      <p:pic>
        <p:nvPicPr>
          <p:cNvPr id="3" name="Picture 2">
            <a:extLst>
              <a:ext uri="{FF2B5EF4-FFF2-40B4-BE49-F238E27FC236}">
                <a16:creationId xmlns:a16="http://schemas.microsoft.com/office/drawing/2014/main" id="{61E12153-77CC-3043-BA10-7FABA94EC58E}"/>
              </a:ext>
            </a:extLst>
          </p:cNvPr>
          <p:cNvPicPr>
            <a:picLocks noChangeAspect="1"/>
          </p:cNvPicPr>
          <p:nvPr/>
        </p:nvPicPr>
        <p:blipFill>
          <a:blip r:embed="rId4"/>
          <a:stretch>
            <a:fillRect/>
          </a:stretch>
        </p:blipFill>
        <p:spPr>
          <a:xfrm>
            <a:off x="2152649" y="940969"/>
            <a:ext cx="7886700" cy="774700"/>
          </a:xfrm>
          <a:prstGeom prst="rect">
            <a:avLst/>
          </a:prstGeom>
        </p:spPr>
      </p:pic>
      <p:sp>
        <p:nvSpPr>
          <p:cNvPr id="9" name="Project Status">
            <a:extLst>
              <a:ext uri="{FF2B5EF4-FFF2-40B4-BE49-F238E27FC236}">
                <a16:creationId xmlns:a16="http://schemas.microsoft.com/office/drawing/2014/main" id="{50AF230E-F572-F544-81CE-0F29FD234D7B}"/>
              </a:ext>
            </a:extLst>
          </p:cNvPr>
          <p:cNvSpPr txBox="1"/>
          <p:nvPr/>
        </p:nvSpPr>
        <p:spPr>
          <a:xfrm>
            <a:off x="203846" y="1864428"/>
            <a:ext cx="5894989"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VN" sz="2200" b="1" dirty="0">
                <a:solidFill>
                  <a:srgbClr val="302280"/>
                </a:solidFill>
              </a:rPr>
              <a:t>11. Bài Tập</a:t>
            </a:r>
          </a:p>
        </p:txBody>
      </p:sp>
      <p:sp>
        <p:nvSpPr>
          <p:cNvPr id="6" name="Rectangle 5">
            <a:extLst>
              <a:ext uri="{FF2B5EF4-FFF2-40B4-BE49-F238E27FC236}">
                <a16:creationId xmlns:a16="http://schemas.microsoft.com/office/drawing/2014/main" id="{98D37E29-176B-1B48-816D-C69828A127BE}"/>
              </a:ext>
            </a:extLst>
          </p:cNvPr>
          <p:cNvSpPr/>
          <p:nvPr/>
        </p:nvSpPr>
        <p:spPr>
          <a:xfrm>
            <a:off x="201008" y="2305574"/>
            <a:ext cx="10256225" cy="369332"/>
          </a:xfrm>
          <a:prstGeom prst="rect">
            <a:avLst/>
          </a:prstGeom>
        </p:spPr>
        <p:txBody>
          <a:bodyPr wrap="square">
            <a:spAutoFit/>
          </a:bodyPr>
          <a:lstStyle/>
          <a:p>
            <a:r>
              <a:rPr lang="en-US" dirty="0">
                <a:solidFill>
                  <a:srgbClr val="000000"/>
                </a:solidFill>
                <a:latin typeface="Helvetica" pitchFamily="2" charset="0"/>
              </a:rPr>
              <a:t>1. </a:t>
            </a:r>
            <a:r>
              <a:rPr lang="en-US" dirty="0" err="1">
                <a:solidFill>
                  <a:srgbClr val="000000"/>
                </a:solidFill>
                <a:latin typeface="Helvetica" pitchFamily="2" charset="0"/>
              </a:rPr>
              <a:t>Thiết</a:t>
            </a:r>
            <a:r>
              <a:rPr lang="en-US" dirty="0">
                <a:solidFill>
                  <a:srgbClr val="000000"/>
                </a:solidFill>
                <a:latin typeface="Helvetica" pitchFamily="2" charset="0"/>
              </a:rPr>
              <a:t> </a:t>
            </a:r>
            <a:r>
              <a:rPr lang="en-US" dirty="0" err="1">
                <a:solidFill>
                  <a:srgbClr val="000000"/>
                </a:solidFill>
                <a:latin typeface="Helvetica" pitchFamily="2" charset="0"/>
              </a:rPr>
              <a:t>kế</a:t>
            </a:r>
            <a:r>
              <a:rPr lang="en-US" dirty="0">
                <a:solidFill>
                  <a:srgbClr val="000000"/>
                </a:solidFill>
                <a:latin typeface="Helvetica" pitchFamily="2" charset="0"/>
              </a:rPr>
              <a:t> </a:t>
            </a:r>
            <a:r>
              <a:rPr lang="en-US" dirty="0" err="1">
                <a:solidFill>
                  <a:srgbClr val="000000"/>
                </a:solidFill>
                <a:latin typeface="Helvetica" pitchFamily="2" charset="0"/>
              </a:rPr>
              <a:t>mạch</a:t>
            </a:r>
            <a:r>
              <a:rPr lang="en-US" dirty="0">
                <a:solidFill>
                  <a:srgbClr val="000000"/>
                </a:solidFill>
                <a:latin typeface="Helvetica" pitchFamily="2" charset="0"/>
              </a:rPr>
              <a:t> combinational </a:t>
            </a:r>
            <a:r>
              <a:rPr lang="en-US" dirty="0" err="1">
                <a:solidFill>
                  <a:srgbClr val="000000"/>
                </a:solidFill>
                <a:latin typeface="Helvetica" pitchFamily="2" charset="0"/>
              </a:rPr>
              <a:t>sau</a:t>
            </a:r>
            <a:r>
              <a:rPr lang="en-US" dirty="0">
                <a:solidFill>
                  <a:srgbClr val="000000"/>
                </a:solidFill>
                <a:latin typeface="Helvetica" pitchFamily="2" charset="0"/>
              </a:rPr>
              <a:t> </a:t>
            </a:r>
            <a:r>
              <a:rPr lang="en-US" dirty="0" err="1">
                <a:solidFill>
                  <a:srgbClr val="000000"/>
                </a:solidFill>
                <a:latin typeface="Helvetica" pitchFamily="2" charset="0"/>
              </a:rPr>
              <a:t>sử</a:t>
            </a:r>
            <a:r>
              <a:rPr lang="en-US" dirty="0">
                <a:solidFill>
                  <a:srgbClr val="000000"/>
                </a:solidFill>
                <a:latin typeface="Helvetica" pitchFamily="2" charset="0"/>
              </a:rPr>
              <a:t> </a:t>
            </a:r>
            <a:r>
              <a:rPr lang="en-US" dirty="0" err="1">
                <a:solidFill>
                  <a:srgbClr val="000000"/>
                </a:solidFill>
                <a:latin typeface="Helvetica" pitchFamily="2" charset="0"/>
              </a:rPr>
              <a:t>dụng</a:t>
            </a:r>
            <a:r>
              <a:rPr lang="en-US" dirty="0">
                <a:solidFill>
                  <a:srgbClr val="000000"/>
                </a:solidFill>
                <a:latin typeface="Helvetica" pitchFamily="2" charset="0"/>
              </a:rPr>
              <a:t> </a:t>
            </a:r>
            <a:r>
              <a:rPr lang="en-US" b="1" dirty="0">
                <a:solidFill>
                  <a:srgbClr val="000000"/>
                </a:solidFill>
                <a:latin typeface="Helvetica" pitchFamily="2" charset="0"/>
              </a:rPr>
              <a:t>assign</a:t>
            </a:r>
            <a:r>
              <a:rPr lang="en-US" dirty="0">
                <a:solidFill>
                  <a:srgbClr val="000000"/>
                </a:solidFill>
                <a:latin typeface="Helvetica" pitchFamily="2" charset="0"/>
              </a:rPr>
              <a:t> </a:t>
            </a:r>
            <a:r>
              <a:rPr lang="en-US" dirty="0" err="1">
                <a:solidFill>
                  <a:srgbClr val="000000"/>
                </a:solidFill>
                <a:latin typeface="Helvetica" pitchFamily="2" charset="0"/>
              </a:rPr>
              <a:t>và</a:t>
            </a:r>
            <a:r>
              <a:rPr lang="en-US" dirty="0">
                <a:solidFill>
                  <a:srgbClr val="000000"/>
                </a:solidFill>
                <a:latin typeface="Helvetica" pitchFamily="2" charset="0"/>
              </a:rPr>
              <a:t> </a:t>
            </a:r>
            <a:r>
              <a:rPr lang="en-US" b="1" dirty="0" err="1">
                <a:solidFill>
                  <a:srgbClr val="000000"/>
                </a:solidFill>
                <a:latin typeface="Helvetica" pitchFamily="2" charset="0"/>
              </a:rPr>
              <a:t>always_comb</a:t>
            </a:r>
            <a:r>
              <a:rPr lang="en-US" dirty="0">
                <a:solidFill>
                  <a:srgbClr val="000000"/>
                </a:solidFill>
                <a:latin typeface="Helvetica" pitchFamily="2" charset="0"/>
              </a:rPr>
              <a:t>. (2 </a:t>
            </a:r>
            <a:r>
              <a:rPr lang="el-GR" dirty="0">
                <a:solidFill>
                  <a:srgbClr val="000000"/>
                </a:solidFill>
                <a:latin typeface="Helvetica" pitchFamily="2" charset="0"/>
              </a:rPr>
              <a:t>Ξ</a:t>
            </a:r>
            <a:r>
              <a:rPr lang="en-US" dirty="0">
                <a:solidFill>
                  <a:srgbClr val="000000"/>
                </a:solidFill>
                <a:latin typeface="Helvetica" pitchFamily="2" charset="0"/>
              </a:rPr>
              <a:t>les)</a:t>
            </a:r>
            <a:endParaRPr lang="en-US" dirty="0">
              <a:solidFill>
                <a:srgbClr val="000000"/>
              </a:solidFill>
              <a:effectLst/>
              <a:latin typeface="Helvetica" pitchFamily="2" charset="0"/>
            </a:endParaRPr>
          </a:p>
        </p:txBody>
      </p:sp>
      <p:pic>
        <p:nvPicPr>
          <p:cNvPr id="53252" name="Picture 4">
            <a:extLst>
              <a:ext uri="{FF2B5EF4-FFF2-40B4-BE49-F238E27FC236}">
                <a16:creationId xmlns:a16="http://schemas.microsoft.com/office/drawing/2014/main" id="{8372935C-333C-1940-873D-7B196C498C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8884" y="2674906"/>
            <a:ext cx="4254229" cy="177314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890FE7A-0180-6F4B-A074-3B6352D40477}"/>
              </a:ext>
            </a:extLst>
          </p:cNvPr>
          <p:cNvSpPr/>
          <p:nvPr/>
        </p:nvSpPr>
        <p:spPr>
          <a:xfrm>
            <a:off x="241714" y="4408843"/>
            <a:ext cx="5813579" cy="369332"/>
          </a:xfrm>
          <a:prstGeom prst="rect">
            <a:avLst/>
          </a:prstGeom>
        </p:spPr>
        <p:txBody>
          <a:bodyPr wrap="none">
            <a:spAutoFit/>
          </a:bodyPr>
          <a:lstStyle/>
          <a:p>
            <a:r>
              <a:rPr lang="vi-VN" dirty="0">
                <a:solidFill>
                  <a:srgbClr val="000000"/>
                </a:solidFill>
                <a:latin typeface="Helvetica" pitchFamily="2" charset="0"/>
              </a:rPr>
              <a:t>2. Thiết kế bộ tính toán đơn giản N bit với yêu cầu sau:</a:t>
            </a:r>
            <a:endParaRPr lang="vi-VN" dirty="0">
              <a:solidFill>
                <a:srgbClr val="000000"/>
              </a:solidFill>
              <a:effectLst/>
              <a:latin typeface="Helvetica" pitchFamily="2" charset="0"/>
            </a:endParaRPr>
          </a:p>
        </p:txBody>
      </p:sp>
      <p:sp>
        <p:nvSpPr>
          <p:cNvPr id="10" name="Rectangle 9">
            <a:extLst>
              <a:ext uri="{FF2B5EF4-FFF2-40B4-BE49-F238E27FC236}">
                <a16:creationId xmlns:a16="http://schemas.microsoft.com/office/drawing/2014/main" id="{6B512909-187D-044A-BC96-F3EC0BF29D49}"/>
              </a:ext>
            </a:extLst>
          </p:cNvPr>
          <p:cNvSpPr/>
          <p:nvPr/>
        </p:nvSpPr>
        <p:spPr>
          <a:xfrm>
            <a:off x="839821" y="4729697"/>
            <a:ext cx="6096000" cy="923330"/>
          </a:xfrm>
          <a:prstGeom prst="rect">
            <a:avLst/>
          </a:prstGeom>
        </p:spPr>
        <p:txBody>
          <a:bodyPr>
            <a:spAutoFit/>
          </a:bodyPr>
          <a:lstStyle/>
          <a:p>
            <a:r>
              <a:rPr lang="en-US" dirty="0">
                <a:solidFill>
                  <a:srgbClr val="000000"/>
                </a:solidFill>
                <a:latin typeface="Helvetica" pitchFamily="2" charset="0"/>
              </a:rPr>
              <a:t>a. 3 </a:t>
            </a:r>
            <a:r>
              <a:rPr lang="en-US" dirty="0" err="1">
                <a:solidFill>
                  <a:srgbClr val="000000"/>
                </a:solidFill>
                <a:latin typeface="Helvetica" pitchFamily="2" charset="0"/>
              </a:rPr>
              <a:t>ngõ</a:t>
            </a:r>
            <a:r>
              <a:rPr lang="en-US" dirty="0">
                <a:solidFill>
                  <a:srgbClr val="000000"/>
                </a:solidFill>
                <a:latin typeface="Helvetica" pitchFamily="2" charset="0"/>
              </a:rPr>
              <a:t> </a:t>
            </a:r>
            <a:r>
              <a:rPr lang="en-US" dirty="0" err="1">
                <a:solidFill>
                  <a:srgbClr val="000000"/>
                </a:solidFill>
                <a:latin typeface="Helvetica" pitchFamily="2" charset="0"/>
              </a:rPr>
              <a:t>vô</a:t>
            </a:r>
            <a:r>
              <a:rPr lang="en-US" dirty="0">
                <a:solidFill>
                  <a:srgbClr val="000000"/>
                </a:solidFill>
                <a:latin typeface="Helvetica" pitchFamily="2" charset="0"/>
              </a:rPr>
              <a:t> </a:t>
            </a:r>
            <a:r>
              <a:rPr lang="en-US" b="1" dirty="0">
                <a:solidFill>
                  <a:srgbClr val="000000"/>
                </a:solidFill>
                <a:latin typeface="Helvetica" pitchFamily="2" charset="0"/>
              </a:rPr>
              <a:t>data0</a:t>
            </a:r>
            <a:r>
              <a:rPr lang="en-US" dirty="0">
                <a:solidFill>
                  <a:srgbClr val="000000"/>
                </a:solidFill>
                <a:latin typeface="Helvetica" pitchFamily="2" charset="0"/>
              </a:rPr>
              <a:t>, </a:t>
            </a:r>
            <a:r>
              <a:rPr lang="en-US" b="1" dirty="0">
                <a:solidFill>
                  <a:srgbClr val="000000"/>
                </a:solidFill>
                <a:latin typeface="Helvetica" pitchFamily="2" charset="0"/>
              </a:rPr>
              <a:t>data1</a:t>
            </a:r>
            <a:r>
              <a:rPr lang="en-US" dirty="0">
                <a:solidFill>
                  <a:srgbClr val="000000"/>
                </a:solidFill>
                <a:latin typeface="Helvetica" pitchFamily="2" charset="0"/>
              </a:rPr>
              <a:t>, </a:t>
            </a:r>
            <a:r>
              <a:rPr lang="en-US" dirty="0" err="1">
                <a:solidFill>
                  <a:srgbClr val="000000"/>
                </a:solidFill>
                <a:latin typeface="Helvetica" pitchFamily="2" charset="0"/>
              </a:rPr>
              <a:t>và</a:t>
            </a:r>
            <a:r>
              <a:rPr lang="en-US" dirty="0">
                <a:solidFill>
                  <a:srgbClr val="000000"/>
                </a:solidFill>
                <a:latin typeface="Helvetica" pitchFamily="2" charset="0"/>
              </a:rPr>
              <a:t> </a:t>
            </a:r>
            <a:r>
              <a:rPr lang="en-US" b="1" dirty="0" err="1">
                <a:solidFill>
                  <a:srgbClr val="000000"/>
                </a:solidFill>
                <a:latin typeface="Helvetica" pitchFamily="2" charset="0"/>
              </a:rPr>
              <a:t>sel</a:t>
            </a:r>
            <a:endParaRPr lang="en-US" dirty="0">
              <a:solidFill>
                <a:srgbClr val="000000"/>
              </a:solidFill>
              <a:latin typeface="Helvetica" pitchFamily="2" charset="0"/>
            </a:endParaRPr>
          </a:p>
          <a:p>
            <a:r>
              <a:rPr lang="en-US" dirty="0">
                <a:solidFill>
                  <a:srgbClr val="000000"/>
                </a:solidFill>
                <a:latin typeface="Helvetica" pitchFamily="2" charset="0"/>
              </a:rPr>
              <a:t>b. 1 </a:t>
            </a:r>
            <a:r>
              <a:rPr lang="en-US" dirty="0" err="1">
                <a:solidFill>
                  <a:srgbClr val="000000"/>
                </a:solidFill>
                <a:latin typeface="Helvetica" pitchFamily="2" charset="0"/>
              </a:rPr>
              <a:t>ngõ</a:t>
            </a:r>
            <a:r>
              <a:rPr lang="en-US" dirty="0">
                <a:solidFill>
                  <a:srgbClr val="000000"/>
                </a:solidFill>
                <a:latin typeface="Helvetica" pitchFamily="2" charset="0"/>
              </a:rPr>
              <a:t> ra </a:t>
            </a:r>
            <a:r>
              <a:rPr lang="en-US" b="1" dirty="0">
                <a:solidFill>
                  <a:srgbClr val="000000"/>
                </a:solidFill>
                <a:latin typeface="Helvetica" pitchFamily="2" charset="0"/>
              </a:rPr>
              <a:t>result</a:t>
            </a:r>
            <a:endParaRPr lang="en-US" dirty="0">
              <a:solidFill>
                <a:srgbClr val="000000"/>
              </a:solidFill>
              <a:latin typeface="Helvetica" pitchFamily="2" charset="0"/>
            </a:endParaRPr>
          </a:p>
          <a:p>
            <a:r>
              <a:rPr lang="en-US" dirty="0">
                <a:solidFill>
                  <a:srgbClr val="000000"/>
                </a:solidFill>
                <a:latin typeface="Helvetica" pitchFamily="2" charset="0"/>
              </a:rPr>
              <a:t>c. 4 </a:t>
            </a:r>
            <a:r>
              <a:rPr lang="en-US" dirty="0" err="1">
                <a:solidFill>
                  <a:srgbClr val="000000"/>
                </a:solidFill>
                <a:latin typeface="Helvetica" pitchFamily="2" charset="0"/>
              </a:rPr>
              <a:t>phép</a:t>
            </a:r>
            <a:r>
              <a:rPr lang="en-US" dirty="0">
                <a:solidFill>
                  <a:srgbClr val="000000"/>
                </a:solidFill>
                <a:latin typeface="Helvetica" pitchFamily="2" charset="0"/>
              </a:rPr>
              <a:t> </a:t>
            </a:r>
            <a:r>
              <a:rPr lang="en-US" dirty="0" err="1">
                <a:solidFill>
                  <a:srgbClr val="000000"/>
                </a:solidFill>
                <a:latin typeface="Helvetica" pitchFamily="2" charset="0"/>
              </a:rPr>
              <a:t>toán</a:t>
            </a:r>
            <a:r>
              <a:rPr lang="en-US" dirty="0">
                <a:solidFill>
                  <a:srgbClr val="000000"/>
                </a:solidFill>
                <a:latin typeface="Helvetica" pitchFamily="2" charset="0"/>
              </a:rPr>
              <a:t> (NONE, ADD, AND, OR)</a:t>
            </a:r>
            <a:endParaRPr lang="en-US" dirty="0">
              <a:solidFill>
                <a:srgbClr val="000000"/>
              </a:solidFill>
              <a:effectLst/>
              <a:latin typeface="Helvetica" pitchFamily="2" charset="0"/>
            </a:endParaRPr>
          </a:p>
        </p:txBody>
      </p:sp>
      <p:pic>
        <p:nvPicPr>
          <p:cNvPr id="11" name="Picture 10">
            <a:extLst>
              <a:ext uri="{FF2B5EF4-FFF2-40B4-BE49-F238E27FC236}">
                <a16:creationId xmlns:a16="http://schemas.microsoft.com/office/drawing/2014/main" id="{69174F82-91AB-1E48-9FC6-6D84F6B4EAC6}"/>
              </a:ext>
            </a:extLst>
          </p:cNvPr>
          <p:cNvPicPr>
            <a:picLocks noChangeAspect="1"/>
          </p:cNvPicPr>
          <p:nvPr/>
        </p:nvPicPr>
        <p:blipFill>
          <a:blip r:embed="rId6"/>
          <a:stretch>
            <a:fillRect/>
          </a:stretch>
        </p:blipFill>
        <p:spPr>
          <a:xfrm>
            <a:off x="5356748" y="4892637"/>
            <a:ext cx="2866365" cy="1567926"/>
          </a:xfrm>
          <a:prstGeom prst="rect">
            <a:avLst/>
          </a:prstGeom>
        </p:spPr>
      </p:pic>
    </p:spTree>
    <p:extLst>
      <p:ext uri="{BB962C8B-B14F-4D97-AF65-F5344CB8AC3E}">
        <p14:creationId xmlns:p14="http://schemas.microsoft.com/office/powerpoint/2010/main" val="2353326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7280F1-471D-934C-8DC0-ED9006214074}"/>
              </a:ext>
            </a:extLst>
          </p:cNvPr>
          <p:cNvPicPr>
            <a:picLocks noChangeAspect="1"/>
          </p:cNvPicPr>
          <p:nvPr/>
        </p:nvPicPr>
        <p:blipFill>
          <a:blip r:embed="rId3"/>
          <a:stretch>
            <a:fillRect/>
          </a:stretch>
        </p:blipFill>
        <p:spPr>
          <a:xfrm>
            <a:off x="0" y="9525"/>
            <a:ext cx="12192000" cy="6835972"/>
          </a:xfrm>
          <a:prstGeom prst="rect">
            <a:avLst/>
          </a:prstGeom>
        </p:spPr>
      </p:pic>
      <p:sp>
        <p:nvSpPr>
          <p:cNvPr id="69" name="Project Status">
            <a:extLst>
              <a:ext uri="{FF2B5EF4-FFF2-40B4-BE49-F238E27FC236}">
                <a16:creationId xmlns:a16="http://schemas.microsoft.com/office/drawing/2014/main" id="{55F19D8C-4A3C-494C-A9ED-98852F37B256}"/>
              </a:ext>
            </a:extLst>
          </p:cNvPr>
          <p:cNvSpPr txBox="1"/>
          <p:nvPr/>
        </p:nvSpPr>
        <p:spPr>
          <a:xfrm>
            <a:off x="201011" y="475213"/>
            <a:ext cx="5894989"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VN" sz="2200" b="1" dirty="0">
                <a:solidFill>
                  <a:srgbClr val="302280"/>
                </a:solidFill>
              </a:rPr>
              <a:t>1. Module và khai báo</a:t>
            </a:r>
          </a:p>
        </p:txBody>
      </p:sp>
      <p:sp>
        <p:nvSpPr>
          <p:cNvPr id="2" name="Rectangle 1">
            <a:extLst>
              <a:ext uri="{FF2B5EF4-FFF2-40B4-BE49-F238E27FC236}">
                <a16:creationId xmlns:a16="http://schemas.microsoft.com/office/drawing/2014/main" id="{D085390A-0F7A-364C-8EB1-726EF602BEDF}"/>
              </a:ext>
            </a:extLst>
          </p:cNvPr>
          <p:cNvSpPr/>
          <p:nvPr/>
        </p:nvSpPr>
        <p:spPr>
          <a:xfrm>
            <a:off x="1488869" y="1044149"/>
            <a:ext cx="6942307" cy="1200329"/>
          </a:xfrm>
          <a:prstGeom prst="rect">
            <a:avLst/>
          </a:prstGeom>
        </p:spPr>
        <p:txBody>
          <a:bodyPr wrap="square">
            <a:spAutoFit/>
          </a:bodyPr>
          <a:lstStyle/>
          <a:p>
            <a:r>
              <a:rPr lang="en-US" dirty="0" err="1">
                <a:solidFill>
                  <a:srgbClr val="000000"/>
                </a:solidFill>
                <a:latin typeface="Roboto" panose="02000000000000000000" pitchFamily="2" charset="0"/>
                <a:ea typeface="Roboto" panose="02000000000000000000" pitchFamily="2" charset="0"/>
              </a:rPr>
              <a:t>Một</a:t>
            </a:r>
            <a:r>
              <a:rPr lang="en-US" dirty="0">
                <a:solidFill>
                  <a:srgbClr val="000000"/>
                </a:solidFill>
                <a:latin typeface="Roboto" panose="02000000000000000000" pitchFamily="2" charset="0"/>
                <a:ea typeface="Roboto" panose="02000000000000000000" pitchFamily="2" charset="0"/>
              </a:rPr>
              <a:t> design (</a:t>
            </a:r>
            <a:r>
              <a:rPr lang="en-US" dirty="0" err="1">
                <a:solidFill>
                  <a:srgbClr val="000000"/>
                </a:solidFill>
                <a:latin typeface="Roboto" panose="02000000000000000000" pitchFamily="2" charset="0"/>
                <a:ea typeface="Roboto" panose="02000000000000000000" pitchFamily="2" charset="0"/>
              </a:rPr>
              <a:t>thiết</a:t>
            </a:r>
            <a:r>
              <a:rPr lang="en-US" dirty="0">
                <a:solidFill>
                  <a:srgbClr val="000000"/>
                </a:solidFill>
                <a:latin typeface="Roboto" panose="02000000000000000000" pitchFamily="2" charset="0"/>
                <a:ea typeface="Roboto" panose="02000000000000000000" pitchFamily="2" charset="0"/>
              </a:rPr>
              <a:t> </a:t>
            </a:r>
            <a:r>
              <a:rPr lang="en-US" dirty="0" err="1">
                <a:solidFill>
                  <a:srgbClr val="000000"/>
                </a:solidFill>
                <a:latin typeface="Roboto" panose="02000000000000000000" pitchFamily="2" charset="0"/>
                <a:ea typeface="Roboto" panose="02000000000000000000" pitchFamily="2" charset="0"/>
              </a:rPr>
              <a:t>kế</a:t>
            </a:r>
            <a:r>
              <a:rPr lang="en-US" dirty="0">
                <a:solidFill>
                  <a:srgbClr val="000000"/>
                </a:solidFill>
                <a:latin typeface="Roboto" panose="02000000000000000000" pitchFamily="2" charset="0"/>
                <a:ea typeface="Roboto" panose="02000000000000000000" pitchFamily="2" charset="0"/>
              </a:rPr>
              <a:t>) </a:t>
            </a:r>
            <a:r>
              <a:rPr lang="en-US" dirty="0" err="1">
                <a:solidFill>
                  <a:srgbClr val="000000"/>
                </a:solidFill>
                <a:latin typeface="Roboto" panose="02000000000000000000" pitchFamily="2" charset="0"/>
                <a:ea typeface="Roboto" panose="02000000000000000000" pitchFamily="2" charset="0"/>
              </a:rPr>
              <a:t>gồm</a:t>
            </a:r>
            <a:r>
              <a:rPr lang="en-US" dirty="0">
                <a:solidFill>
                  <a:srgbClr val="000000"/>
                </a:solidFill>
                <a:latin typeface="Roboto" panose="02000000000000000000" pitchFamily="2" charset="0"/>
                <a:ea typeface="Roboto" panose="02000000000000000000" pitchFamily="2" charset="0"/>
              </a:rPr>
              <a:t> </a:t>
            </a:r>
            <a:r>
              <a:rPr lang="en-US" dirty="0" err="1">
                <a:solidFill>
                  <a:srgbClr val="000000"/>
                </a:solidFill>
                <a:latin typeface="Roboto" panose="02000000000000000000" pitchFamily="2" charset="0"/>
                <a:ea typeface="Roboto" panose="02000000000000000000" pitchFamily="2" charset="0"/>
              </a:rPr>
              <a:t>có</a:t>
            </a:r>
            <a:r>
              <a:rPr lang="en-US" dirty="0">
                <a:solidFill>
                  <a:srgbClr val="000000"/>
                </a:solidFill>
                <a:latin typeface="Roboto" panose="02000000000000000000" pitchFamily="2" charset="0"/>
                <a:ea typeface="Roboto" panose="02000000000000000000" pitchFamily="2" charset="0"/>
              </a:rPr>
              <a:t> </a:t>
            </a:r>
            <a:r>
              <a:rPr lang="en-US" dirty="0" err="1">
                <a:solidFill>
                  <a:srgbClr val="000000"/>
                </a:solidFill>
                <a:latin typeface="Roboto" panose="02000000000000000000" pitchFamily="2" charset="0"/>
                <a:ea typeface="Roboto" panose="02000000000000000000" pitchFamily="2" charset="0"/>
              </a:rPr>
              <a:t>ba</a:t>
            </a:r>
            <a:r>
              <a:rPr lang="en-US" dirty="0">
                <a:solidFill>
                  <a:srgbClr val="000000"/>
                </a:solidFill>
                <a:latin typeface="Roboto" panose="02000000000000000000" pitchFamily="2" charset="0"/>
                <a:ea typeface="Roboto" panose="02000000000000000000" pitchFamily="2" charset="0"/>
              </a:rPr>
              <a:t> </a:t>
            </a:r>
            <a:r>
              <a:rPr lang="en-US" dirty="0" err="1">
                <a:solidFill>
                  <a:srgbClr val="000000"/>
                </a:solidFill>
                <a:latin typeface="Roboto" panose="02000000000000000000" pitchFamily="2" charset="0"/>
                <a:ea typeface="Roboto" panose="02000000000000000000" pitchFamily="2" charset="0"/>
              </a:rPr>
              <a:t>thành</a:t>
            </a:r>
            <a:r>
              <a:rPr lang="en-US" dirty="0">
                <a:solidFill>
                  <a:srgbClr val="000000"/>
                </a:solidFill>
                <a:latin typeface="Roboto" panose="02000000000000000000" pitchFamily="2" charset="0"/>
                <a:ea typeface="Roboto" panose="02000000000000000000" pitchFamily="2" charset="0"/>
              </a:rPr>
              <a:t> </a:t>
            </a:r>
            <a:r>
              <a:rPr lang="en-US" dirty="0" err="1">
                <a:solidFill>
                  <a:srgbClr val="000000"/>
                </a:solidFill>
                <a:latin typeface="Roboto" panose="02000000000000000000" pitchFamily="2" charset="0"/>
                <a:ea typeface="Roboto" panose="02000000000000000000" pitchFamily="2" charset="0"/>
              </a:rPr>
              <a:t>phần</a:t>
            </a:r>
            <a:r>
              <a:rPr lang="en-US" dirty="0">
                <a:solidFill>
                  <a:srgbClr val="000000"/>
                </a:solidFill>
                <a:latin typeface="Roboto" panose="02000000000000000000" pitchFamily="2" charset="0"/>
                <a:ea typeface="Roboto" panose="02000000000000000000" pitchFamily="2" charset="0"/>
              </a:rPr>
              <a:t> </a:t>
            </a:r>
          </a:p>
          <a:p>
            <a:pPr marL="285750" indent="-285750">
              <a:buFont typeface="Arial" panose="020B0604020202020204" pitchFamily="34" charset="0"/>
              <a:buChar char="•"/>
            </a:pPr>
            <a:r>
              <a:rPr lang="en-US" dirty="0" err="1">
                <a:solidFill>
                  <a:srgbClr val="000000"/>
                </a:solidFill>
                <a:latin typeface="Roboto" panose="02000000000000000000" pitchFamily="2" charset="0"/>
                <a:ea typeface="Roboto" panose="02000000000000000000" pitchFamily="2" charset="0"/>
              </a:rPr>
              <a:t>Ngõ</a:t>
            </a:r>
            <a:r>
              <a:rPr lang="en-US" dirty="0">
                <a:solidFill>
                  <a:srgbClr val="000000"/>
                </a:solidFill>
                <a:latin typeface="Roboto" panose="02000000000000000000" pitchFamily="2" charset="0"/>
                <a:ea typeface="Roboto" panose="02000000000000000000" pitchFamily="2" charset="0"/>
              </a:rPr>
              <a:t> </a:t>
            </a:r>
            <a:r>
              <a:rPr lang="en-US" dirty="0" err="1">
                <a:solidFill>
                  <a:srgbClr val="000000"/>
                </a:solidFill>
                <a:latin typeface="Roboto" panose="02000000000000000000" pitchFamily="2" charset="0"/>
                <a:ea typeface="Roboto" panose="02000000000000000000" pitchFamily="2" charset="0"/>
              </a:rPr>
              <a:t>vô</a:t>
            </a:r>
            <a:r>
              <a:rPr lang="en-US" dirty="0">
                <a:solidFill>
                  <a:srgbClr val="000000"/>
                </a:solidFill>
                <a:latin typeface="Roboto" panose="02000000000000000000" pitchFamily="2" charset="0"/>
                <a:ea typeface="Roboto" panose="02000000000000000000" pitchFamily="2" charset="0"/>
              </a:rPr>
              <a:t> (input)</a:t>
            </a:r>
          </a:p>
          <a:p>
            <a:pPr marL="285750" indent="-285750">
              <a:buFont typeface="Arial" panose="020B0604020202020204" pitchFamily="34" charset="0"/>
              <a:buChar char="•"/>
            </a:pPr>
            <a:r>
              <a:rPr lang="en-US" dirty="0" err="1">
                <a:solidFill>
                  <a:srgbClr val="000000"/>
                </a:solidFill>
                <a:latin typeface="Roboto" panose="02000000000000000000" pitchFamily="2" charset="0"/>
                <a:ea typeface="Roboto" panose="02000000000000000000" pitchFamily="2" charset="0"/>
              </a:rPr>
              <a:t>Ngõ</a:t>
            </a:r>
            <a:r>
              <a:rPr lang="en-US" dirty="0">
                <a:solidFill>
                  <a:srgbClr val="000000"/>
                </a:solidFill>
                <a:latin typeface="Roboto" panose="02000000000000000000" pitchFamily="2" charset="0"/>
                <a:ea typeface="Roboto" panose="02000000000000000000" pitchFamily="2" charset="0"/>
              </a:rPr>
              <a:t> ra (output)</a:t>
            </a:r>
          </a:p>
          <a:p>
            <a:pPr marL="285750" indent="-285750">
              <a:buFont typeface="Arial" panose="020B0604020202020204" pitchFamily="34" charset="0"/>
              <a:buChar char="•"/>
            </a:pPr>
            <a:r>
              <a:rPr lang="en-US" dirty="0" err="1">
                <a:solidFill>
                  <a:srgbClr val="000000"/>
                </a:solidFill>
                <a:latin typeface="Roboto" panose="02000000000000000000" pitchFamily="2" charset="0"/>
                <a:ea typeface="Roboto" panose="02000000000000000000" pitchFamily="2" charset="0"/>
              </a:rPr>
              <a:t>Mạch</a:t>
            </a:r>
            <a:r>
              <a:rPr lang="en-US" dirty="0">
                <a:solidFill>
                  <a:srgbClr val="000000"/>
                </a:solidFill>
                <a:latin typeface="Roboto" panose="02000000000000000000" pitchFamily="2" charset="0"/>
                <a:ea typeface="Roboto" panose="02000000000000000000" pitchFamily="2" charset="0"/>
              </a:rPr>
              <a:t> logic (logic circuit)</a:t>
            </a:r>
            <a:endParaRPr lang="en-US" dirty="0">
              <a:solidFill>
                <a:srgbClr val="000000"/>
              </a:solidFill>
              <a:effectLst/>
              <a:latin typeface="Roboto" panose="02000000000000000000" pitchFamily="2" charset="0"/>
              <a:ea typeface="Roboto" panose="02000000000000000000" pitchFamily="2" charset="0"/>
            </a:endParaRPr>
          </a:p>
        </p:txBody>
      </p:sp>
      <p:sp>
        <p:nvSpPr>
          <p:cNvPr id="3" name="Rectangle 2">
            <a:extLst>
              <a:ext uri="{FF2B5EF4-FFF2-40B4-BE49-F238E27FC236}">
                <a16:creationId xmlns:a16="http://schemas.microsoft.com/office/drawing/2014/main" id="{650D4CA5-C912-6544-9EF7-4AACA71ABEC6}"/>
              </a:ext>
            </a:extLst>
          </p:cNvPr>
          <p:cNvSpPr/>
          <p:nvPr/>
        </p:nvSpPr>
        <p:spPr>
          <a:xfrm>
            <a:off x="0" y="1038704"/>
            <a:ext cx="1281120" cy="369332"/>
          </a:xfrm>
          <a:prstGeom prst="rect">
            <a:avLst/>
          </a:prstGeom>
        </p:spPr>
        <p:txBody>
          <a:bodyPr wrap="none">
            <a:spAutoFit/>
          </a:bodyPr>
          <a:lstStyle/>
          <a:p>
            <a:pPr marL="285750" indent="-285750">
              <a:buFont typeface="Wingdings" pitchFamily="2" charset="2"/>
              <a:buChar char="q"/>
            </a:pPr>
            <a:r>
              <a:rPr lang="en-US" b="1" i="1" dirty="0">
                <a:solidFill>
                  <a:srgbClr val="000000"/>
                </a:solidFill>
                <a:latin typeface="Helvetica" pitchFamily="2" charset="0"/>
              </a:rPr>
              <a:t>Module</a:t>
            </a:r>
            <a:endParaRPr lang="en-US" dirty="0">
              <a:solidFill>
                <a:srgbClr val="000000"/>
              </a:solidFill>
              <a:effectLst/>
              <a:latin typeface="Helvetica" pitchFamily="2" charset="0"/>
            </a:endParaRPr>
          </a:p>
        </p:txBody>
      </p:sp>
      <p:pic>
        <p:nvPicPr>
          <p:cNvPr id="35842" name="Picture 2">
            <a:extLst>
              <a:ext uri="{FF2B5EF4-FFF2-40B4-BE49-F238E27FC236}">
                <a16:creationId xmlns:a16="http://schemas.microsoft.com/office/drawing/2014/main" id="{99CBF7D8-D48C-4E47-8C7E-E68B389888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9142" y="982924"/>
            <a:ext cx="3162445" cy="120032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906A6AF-31FA-9F4F-975D-773843F75831}"/>
              </a:ext>
            </a:extLst>
          </p:cNvPr>
          <p:cNvSpPr/>
          <p:nvPr/>
        </p:nvSpPr>
        <p:spPr>
          <a:xfrm>
            <a:off x="50251" y="2288582"/>
            <a:ext cx="12091495" cy="646331"/>
          </a:xfrm>
          <a:prstGeom prst="rect">
            <a:avLst/>
          </a:prstGeom>
        </p:spPr>
        <p:txBody>
          <a:bodyPr wrap="square">
            <a:spAutoFit/>
          </a:bodyPr>
          <a:lstStyle/>
          <a:p>
            <a:r>
              <a:rPr lang="vi-VN" dirty="0">
                <a:solidFill>
                  <a:srgbClr val="000000"/>
                </a:solidFill>
                <a:latin typeface="Helvetica" pitchFamily="2" charset="0"/>
              </a:rPr>
              <a:t>Trong hình trên, có 2 input là </a:t>
            </a:r>
            <a:r>
              <a:rPr lang="vi-VN" b="1" dirty="0">
                <a:solidFill>
                  <a:srgbClr val="000000"/>
                </a:solidFill>
                <a:latin typeface="Helvetica" pitchFamily="2" charset="0"/>
              </a:rPr>
              <a:t>a</a:t>
            </a:r>
            <a:r>
              <a:rPr lang="vi-VN" dirty="0">
                <a:solidFill>
                  <a:srgbClr val="000000"/>
                </a:solidFill>
                <a:latin typeface="Helvetica" pitchFamily="2" charset="0"/>
              </a:rPr>
              <a:t> và </a:t>
            </a:r>
            <a:r>
              <a:rPr lang="vi-VN" b="1" dirty="0">
                <a:solidFill>
                  <a:srgbClr val="000000"/>
                </a:solidFill>
                <a:latin typeface="Helvetica" pitchFamily="2" charset="0"/>
              </a:rPr>
              <a:t>b</a:t>
            </a:r>
            <a:r>
              <a:rPr lang="vi-VN" dirty="0">
                <a:solidFill>
                  <a:srgbClr val="000000"/>
                </a:solidFill>
                <a:latin typeface="Helvetica" pitchFamily="2" charset="0"/>
              </a:rPr>
              <a:t>, 1 output là </a:t>
            </a:r>
            <a:r>
              <a:rPr lang="vi-VN" b="1" dirty="0">
                <a:solidFill>
                  <a:srgbClr val="000000"/>
                </a:solidFill>
                <a:latin typeface="Helvetica" pitchFamily="2" charset="0"/>
              </a:rPr>
              <a:t>y</a:t>
            </a:r>
            <a:r>
              <a:rPr lang="vi-VN" dirty="0">
                <a:solidFill>
                  <a:srgbClr val="000000"/>
                </a:solidFill>
                <a:latin typeface="Helvetica" pitchFamily="2" charset="0"/>
              </a:rPr>
              <a:t>, và mạch logic bên trong đơn giản chỉ là mạch </a:t>
            </a:r>
            <a:r>
              <a:rPr lang="vi-VN" b="1" dirty="0">
                <a:solidFill>
                  <a:srgbClr val="000000"/>
                </a:solidFill>
                <a:latin typeface="Helvetica" pitchFamily="2" charset="0"/>
              </a:rPr>
              <a:t>xor</a:t>
            </a:r>
            <a:r>
              <a:rPr lang="vi-VN" dirty="0">
                <a:solidFill>
                  <a:srgbClr val="000000"/>
                </a:solidFill>
                <a:latin typeface="Helvetica" pitchFamily="2" charset="0"/>
              </a:rPr>
              <a:t>. Mô tả mạch này trong SystemVerilog như sau:</a:t>
            </a:r>
            <a:endParaRPr lang="vi-VN" dirty="0">
              <a:solidFill>
                <a:srgbClr val="000000"/>
              </a:solidFill>
              <a:effectLst/>
              <a:latin typeface="Helvetica" pitchFamily="2" charset="0"/>
            </a:endParaRPr>
          </a:p>
        </p:txBody>
      </p:sp>
      <p:pic>
        <p:nvPicPr>
          <p:cNvPr id="6" name="Picture 5">
            <a:extLst>
              <a:ext uri="{FF2B5EF4-FFF2-40B4-BE49-F238E27FC236}">
                <a16:creationId xmlns:a16="http://schemas.microsoft.com/office/drawing/2014/main" id="{9B0130C0-ECE3-8D4D-AAAC-6354399E2F27}"/>
              </a:ext>
            </a:extLst>
          </p:cNvPr>
          <p:cNvPicPr>
            <a:picLocks noChangeAspect="1"/>
          </p:cNvPicPr>
          <p:nvPr/>
        </p:nvPicPr>
        <p:blipFill>
          <a:blip r:embed="rId5"/>
          <a:stretch>
            <a:fillRect/>
          </a:stretch>
        </p:blipFill>
        <p:spPr>
          <a:xfrm>
            <a:off x="2823520" y="2934913"/>
            <a:ext cx="5978465" cy="2209433"/>
          </a:xfrm>
          <a:prstGeom prst="rect">
            <a:avLst/>
          </a:prstGeom>
        </p:spPr>
      </p:pic>
      <p:sp>
        <p:nvSpPr>
          <p:cNvPr id="7" name="Rectangle 6">
            <a:extLst>
              <a:ext uri="{FF2B5EF4-FFF2-40B4-BE49-F238E27FC236}">
                <a16:creationId xmlns:a16="http://schemas.microsoft.com/office/drawing/2014/main" id="{9C1ABD18-0D3C-A348-B997-6E202339BF88}"/>
              </a:ext>
            </a:extLst>
          </p:cNvPr>
          <p:cNvSpPr/>
          <p:nvPr/>
        </p:nvSpPr>
        <p:spPr>
          <a:xfrm>
            <a:off x="1281120" y="5217227"/>
            <a:ext cx="9987118" cy="646331"/>
          </a:xfrm>
          <a:prstGeom prst="rect">
            <a:avLst/>
          </a:prstGeom>
        </p:spPr>
        <p:txBody>
          <a:bodyPr wrap="square">
            <a:spAutoFit/>
          </a:bodyPr>
          <a:lstStyle/>
          <a:p>
            <a:r>
              <a:rPr lang="vi-VN" dirty="0">
                <a:solidFill>
                  <a:srgbClr val="000000"/>
                </a:solidFill>
                <a:latin typeface="Helvetica" pitchFamily="2" charset="0"/>
              </a:rPr>
              <a:t> Để khai báo một signal (tín hiệu), ta cần gán cho nó data type (dạng dữ liệu), trong SystemVerilog, data type được sử dụng là </a:t>
            </a:r>
            <a:r>
              <a:rPr lang="vi-VN" b="1" dirty="0">
                <a:solidFill>
                  <a:srgbClr val="000000"/>
                </a:solidFill>
                <a:latin typeface="Helvetica" pitchFamily="2" charset="0"/>
              </a:rPr>
              <a:t>logic</a:t>
            </a:r>
            <a:r>
              <a:rPr lang="vi-VN" dirty="0">
                <a:solidFill>
                  <a:srgbClr val="000000"/>
                </a:solidFill>
                <a:latin typeface="Helvetica" pitchFamily="2" charset="0"/>
              </a:rPr>
              <a:t>.</a:t>
            </a:r>
            <a:endParaRPr lang="vi-VN" dirty="0">
              <a:solidFill>
                <a:srgbClr val="000000"/>
              </a:solidFill>
              <a:effectLst/>
              <a:latin typeface="Helvetica" pitchFamily="2" charset="0"/>
            </a:endParaRPr>
          </a:p>
        </p:txBody>
      </p:sp>
      <p:sp>
        <p:nvSpPr>
          <p:cNvPr id="8" name="Rectangle 7">
            <a:extLst>
              <a:ext uri="{FF2B5EF4-FFF2-40B4-BE49-F238E27FC236}">
                <a16:creationId xmlns:a16="http://schemas.microsoft.com/office/drawing/2014/main" id="{492254E1-34F8-F443-8201-E3240A15812B}"/>
              </a:ext>
            </a:extLst>
          </p:cNvPr>
          <p:cNvSpPr/>
          <p:nvPr/>
        </p:nvSpPr>
        <p:spPr>
          <a:xfrm>
            <a:off x="-55663" y="5223492"/>
            <a:ext cx="1544531" cy="369332"/>
          </a:xfrm>
          <a:prstGeom prst="rect">
            <a:avLst/>
          </a:prstGeom>
        </p:spPr>
        <p:txBody>
          <a:bodyPr wrap="square">
            <a:spAutoFit/>
          </a:bodyPr>
          <a:lstStyle/>
          <a:p>
            <a:pPr marL="285750" indent="-285750">
              <a:buFont typeface="Wingdings" pitchFamily="2" charset="2"/>
              <a:buChar char="q"/>
            </a:pPr>
            <a:r>
              <a:rPr lang="en-US" b="1" i="1" dirty="0" err="1">
                <a:solidFill>
                  <a:srgbClr val="000000"/>
                </a:solidFill>
                <a:latin typeface="Helvetica" pitchFamily="2" charset="0"/>
              </a:rPr>
              <a:t>Khai</a:t>
            </a:r>
            <a:r>
              <a:rPr lang="en-US" dirty="0">
                <a:solidFill>
                  <a:srgbClr val="000000"/>
                </a:solidFill>
                <a:latin typeface="Helvetica" pitchFamily="2" charset="0"/>
              </a:rPr>
              <a:t> </a:t>
            </a:r>
            <a:r>
              <a:rPr lang="en-US" b="1" i="1" dirty="0" err="1">
                <a:solidFill>
                  <a:srgbClr val="000000"/>
                </a:solidFill>
                <a:latin typeface="Helvetica" pitchFamily="2" charset="0"/>
              </a:rPr>
              <a:t>báo</a:t>
            </a:r>
            <a:r>
              <a:rPr lang="en-US" b="1" i="1" dirty="0">
                <a:solidFill>
                  <a:srgbClr val="000000"/>
                </a:solidFill>
                <a:latin typeface="Helvetica" pitchFamily="2" charset="0"/>
              </a:rPr>
              <a:t>:</a:t>
            </a:r>
            <a:endParaRPr lang="en-US" dirty="0">
              <a:solidFill>
                <a:srgbClr val="000000"/>
              </a:solidFill>
              <a:effectLst/>
              <a:latin typeface="Helvetica" pitchFamily="2" charset="0"/>
            </a:endParaRPr>
          </a:p>
        </p:txBody>
      </p:sp>
      <p:sp>
        <p:nvSpPr>
          <p:cNvPr id="9" name="Rectangle 8">
            <a:extLst>
              <a:ext uri="{FF2B5EF4-FFF2-40B4-BE49-F238E27FC236}">
                <a16:creationId xmlns:a16="http://schemas.microsoft.com/office/drawing/2014/main" id="{7DFB2732-915E-5040-A29B-670C73B377A5}"/>
              </a:ext>
            </a:extLst>
          </p:cNvPr>
          <p:cNvSpPr/>
          <p:nvPr/>
        </p:nvSpPr>
        <p:spPr>
          <a:xfrm>
            <a:off x="0" y="5960672"/>
            <a:ext cx="12192000" cy="646331"/>
          </a:xfrm>
          <a:prstGeom prst="rect">
            <a:avLst/>
          </a:prstGeom>
        </p:spPr>
        <p:txBody>
          <a:bodyPr wrap="square">
            <a:spAutoFit/>
          </a:bodyPr>
          <a:lstStyle/>
          <a:p>
            <a:r>
              <a:rPr lang="vi-VN" b="1" dirty="0">
                <a:solidFill>
                  <a:srgbClr val="000000"/>
                </a:solidFill>
                <a:latin typeface="Helvetica" pitchFamily="2" charset="0"/>
              </a:rPr>
              <a:t>logic</a:t>
            </a:r>
            <a:r>
              <a:rPr lang="vi-VN" dirty="0">
                <a:solidFill>
                  <a:srgbClr val="000000"/>
                </a:solidFill>
                <a:latin typeface="Helvetica" pitchFamily="2" charset="0"/>
              </a:rPr>
              <a:t> có 4 giá trị: </a:t>
            </a:r>
            <a:r>
              <a:rPr lang="vi-VN" b="1" dirty="0">
                <a:solidFill>
                  <a:srgbClr val="000000"/>
                </a:solidFill>
                <a:latin typeface="Helvetica" pitchFamily="2" charset="0"/>
              </a:rPr>
              <a:t>0,</a:t>
            </a:r>
            <a:r>
              <a:rPr lang="vi-VN" dirty="0">
                <a:solidFill>
                  <a:srgbClr val="000000"/>
                </a:solidFill>
                <a:latin typeface="Helvetica" pitchFamily="2" charset="0"/>
              </a:rPr>
              <a:t> </a:t>
            </a:r>
            <a:r>
              <a:rPr lang="vi-VN" b="1" dirty="0">
                <a:solidFill>
                  <a:srgbClr val="000000"/>
                </a:solidFill>
                <a:latin typeface="Helvetica" pitchFamily="2" charset="0"/>
              </a:rPr>
              <a:t>1,</a:t>
            </a:r>
            <a:r>
              <a:rPr lang="vi-VN" dirty="0">
                <a:solidFill>
                  <a:srgbClr val="000000"/>
                </a:solidFill>
                <a:latin typeface="Helvetica" pitchFamily="2" charset="0"/>
              </a:rPr>
              <a:t> </a:t>
            </a:r>
            <a:r>
              <a:rPr lang="vi-VN" b="1" dirty="0">
                <a:solidFill>
                  <a:srgbClr val="000000"/>
                </a:solidFill>
                <a:latin typeface="Helvetica" pitchFamily="2" charset="0"/>
              </a:rPr>
              <a:t>x,</a:t>
            </a:r>
            <a:r>
              <a:rPr lang="vi-VN" dirty="0">
                <a:solidFill>
                  <a:srgbClr val="000000"/>
                </a:solidFill>
                <a:latin typeface="Helvetica" pitchFamily="2" charset="0"/>
              </a:rPr>
              <a:t> </a:t>
            </a:r>
            <a:r>
              <a:rPr lang="vi-VN" b="1" dirty="0">
                <a:solidFill>
                  <a:srgbClr val="000000"/>
                </a:solidFill>
                <a:latin typeface="Helvetica" pitchFamily="2" charset="0"/>
              </a:rPr>
              <a:t>z</a:t>
            </a:r>
            <a:r>
              <a:rPr lang="vi-VN" dirty="0">
                <a:solidFill>
                  <a:srgbClr val="000000"/>
                </a:solidFill>
                <a:latin typeface="Helvetica" pitchFamily="2" charset="0"/>
              </a:rPr>
              <a:t>. Data type này có thể tổng hợp được (synthesizable).</a:t>
            </a:r>
          </a:p>
          <a:p>
            <a:r>
              <a:rPr lang="vi-VN" dirty="0">
                <a:solidFill>
                  <a:srgbClr val="000000"/>
                </a:solidFill>
                <a:latin typeface="Helvetica" pitchFamily="2" charset="0"/>
              </a:rPr>
              <a:t>Keyword </a:t>
            </a:r>
            <a:r>
              <a:rPr lang="vi-VN" b="1" dirty="0">
                <a:solidFill>
                  <a:srgbClr val="000000"/>
                </a:solidFill>
                <a:latin typeface="Helvetica" pitchFamily="2" charset="0"/>
              </a:rPr>
              <a:t>input</a:t>
            </a:r>
            <a:r>
              <a:rPr lang="vi-VN" dirty="0">
                <a:solidFill>
                  <a:srgbClr val="000000"/>
                </a:solidFill>
                <a:latin typeface="Helvetica" pitchFamily="2" charset="0"/>
              </a:rPr>
              <a:t> và </a:t>
            </a:r>
            <a:r>
              <a:rPr lang="vi-VN" b="1" dirty="0">
                <a:solidFill>
                  <a:srgbClr val="000000"/>
                </a:solidFill>
                <a:latin typeface="Helvetica" pitchFamily="2" charset="0"/>
              </a:rPr>
              <a:t>output</a:t>
            </a:r>
            <a:r>
              <a:rPr lang="vi-VN" dirty="0">
                <a:solidFill>
                  <a:srgbClr val="000000"/>
                </a:solidFill>
                <a:latin typeface="Helvetica" pitchFamily="2" charset="0"/>
              </a:rPr>
              <a:t> báo cho compiler biết signal này là port (cổng) của design.</a:t>
            </a:r>
            <a:endParaRPr lang="vi-VN" dirty="0">
              <a:solidFill>
                <a:srgbClr val="000000"/>
              </a:solidFill>
              <a:effectLst/>
              <a:latin typeface="Helvetica" pitchFamily="2" charset="0"/>
            </a:endParaRPr>
          </a:p>
        </p:txBody>
      </p:sp>
      <p:sp>
        <p:nvSpPr>
          <p:cNvPr id="13" name="Project Status">
            <a:extLst>
              <a:ext uri="{FF2B5EF4-FFF2-40B4-BE49-F238E27FC236}">
                <a16:creationId xmlns:a16="http://schemas.microsoft.com/office/drawing/2014/main" id="{F2076EF7-5004-9E43-B232-38A8005A3E7B}"/>
              </a:ext>
            </a:extLst>
          </p:cNvPr>
          <p:cNvSpPr txBox="1"/>
          <p:nvPr/>
        </p:nvSpPr>
        <p:spPr>
          <a:xfrm>
            <a:off x="0" y="34067"/>
            <a:ext cx="8229600"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VN" sz="2200" b="1" dirty="0">
                <a:solidFill>
                  <a:srgbClr val="302280"/>
                </a:solidFill>
              </a:rPr>
              <a:t>I. Combinational Logic Modeling – Mạch Tổ Hợp</a:t>
            </a:r>
          </a:p>
        </p:txBody>
      </p:sp>
    </p:spTree>
    <p:extLst>
      <p:ext uri="{BB962C8B-B14F-4D97-AF65-F5344CB8AC3E}">
        <p14:creationId xmlns:p14="http://schemas.microsoft.com/office/powerpoint/2010/main" val="2805207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7280F1-471D-934C-8DC0-ED9006214074}"/>
              </a:ext>
            </a:extLst>
          </p:cNvPr>
          <p:cNvPicPr>
            <a:picLocks noChangeAspect="1"/>
          </p:cNvPicPr>
          <p:nvPr/>
        </p:nvPicPr>
        <p:blipFill>
          <a:blip r:embed="rId3"/>
          <a:stretch>
            <a:fillRect/>
          </a:stretch>
        </p:blipFill>
        <p:spPr>
          <a:xfrm>
            <a:off x="0" y="0"/>
            <a:ext cx="12192000" cy="6858000"/>
          </a:xfrm>
          <a:prstGeom prst="rect">
            <a:avLst/>
          </a:prstGeom>
        </p:spPr>
      </p:pic>
      <p:sp>
        <p:nvSpPr>
          <p:cNvPr id="69" name="Project Status">
            <a:extLst>
              <a:ext uri="{FF2B5EF4-FFF2-40B4-BE49-F238E27FC236}">
                <a16:creationId xmlns:a16="http://schemas.microsoft.com/office/drawing/2014/main" id="{55F19D8C-4A3C-494C-A9ED-98852F37B256}"/>
              </a:ext>
            </a:extLst>
          </p:cNvPr>
          <p:cNvSpPr txBox="1"/>
          <p:nvPr/>
        </p:nvSpPr>
        <p:spPr>
          <a:xfrm>
            <a:off x="0" y="40409"/>
            <a:ext cx="7530353"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VN" sz="2200" b="1" dirty="0">
                <a:solidFill>
                  <a:srgbClr val="302280"/>
                </a:solidFill>
              </a:rPr>
              <a:t>II. Sequential Logic Modeling – Mạch Tuần Tự</a:t>
            </a:r>
          </a:p>
        </p:txBody>
      </p:sp>
      <p:sp>
        <p:nvSpPr>
          <p:cNvPr id="5" name="Project Status">
            <a:extLst>
              <a:ext uri="{FF2B5EF4-FFF2-40B4-BE49-F238E27FC236}">
                <a16:creationId xmlns:a16="http://schemas.microsoft.com/office/drawing/2014/main" id="{D989C48E-06C1-DE43-A401-524B474FD374}"/>
              </a:ext>
            </a:extLst>
          </p:cNvPr>
          <p:cNvSpPr txBox="1"/>
          <p:nvPr/>
        </p:nvSpPr>
        <p:spPr>
          <a:xfrm>
            <a:off x="285288" y="403734"/>
            <a:ext cx="5894989"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VN" sz="2200" b="1" dirty="0">
                <a:solidFill>
                  <a:srgbClr val="302280"/>
                </a:solidFill>
              </a:rPr>
              <a:t>1. Always</a:t>
            </a:r>
          </a:p>
        </p:txBody>
      </p:sp>
      <p:sp>
        <p:nvSpPr>
          <p:cNvPr id="2" name="Rectangle 1">
            <a:extLst>
              <a:ext uri="{FF2B5EF4-FFF2-40B4-BE49-F238E27FC236}">
                <a16:creationId xmlns:a16="http://schemas.microsoft.com/office/drawing/2014/main" id="{2FE20149-FC72-7C43-9E61-E7BAE4AE94BC}"/>
              </a:ext>
            </a:extLst>
          </p:cNvPr>
          <p:cNvSpPr/>
          <p:nvPr/>
        </p:nvSpPr>
        <p:spPr>
          <a:xfrm>
            <a:off x="184782" y="844880"/>
            <a:ext cx="11822435" cy="646331"/>
          </a:xfrm>
          <a:prstGeom prst="rect">
            <a:avLst/>
          </a:prstGeom>
        </p:spPr>
        <p:txBody>
          <a:bodyPr wrap="square">
            <a:spAutoFit/>
          </a:bodyPr>
          <a:lstStyle/>
          <a:p>
            <a:pPr marL="285750" indent="-285750">
              <a:buFont typeface="Wingdings" pitchFamily="2" charset="2"/>
              <a:buChar char="q"/>
            </a:pPr>
            <a:r>
              <a:rPr lang="vi-VN" b="1" dirty="0">
                <a:solidFill>
                  <a:srgbClr val="000000"/>
                </a:solidFill>
                <a:latin typeface="Helvetica" pitchFamily="2" charset="0"/>
              </a:rPr>
              <a:t>always</a:t>
            </a:r>
            <a:r>
              <a:rPr lang="vi-VN" dirty="0">
                <a:solidFill>
                  <a:srgbClr val="000000"/>
                </a:solidFill>
                <a:latin typeface="Helvetica" pitchFamily="2" charset="0"/>
              </a:rPr>
              <a:t> tương tự như </a:t>
            </a:r>
            <a:r>
              <a:rPr lang="vi-VN" b="1" dirty="0">
                <a:solidFill>
                  <a:srgbClr val="000000"/>
                </a:solidFill>
                <a:latin typeface="Helvetica" pitchFamily="2" charset="0"/>
              </a:rPr>
              <a:t>always_comb</a:t>
            </a:r>
            <a:r>
              <a:rPr lang="vi-VN" dirty="0">
                <a:solidFill>
                  <a:srgbClr val="000000"/>
                </a:solidFill>
                <a:latin typeface="Helvetica" pitchFamily="2" charset="0"/>
              </a:rPr>
              <a:t> nhưng nó không thực hiện các statement liên tục mà dựa vô sự thay đổi của sensitivity list.</a:t>
            </a:r>
            <a:endParaRPr lang="vi-VN" dirty="0">
              <a:solidFill>
                <a:srgbClr val="000000"/>
              </a:solidFill>
              <a:effectLst/>
              <a:latin typeface="Helvetica" pitchFamily="2" charset="0"/>
            </a:endParaRPr>
          </a:p>
        </p:txBody>
      </p:sp>
      <p:pic>
        <p:nvPicPr>
          <p:cNvPr id="3" name="Picture 2">
            <a:extLst>
              <a:ext uri="{FF2B5EF4-FFF2-40B4-BE49-F238E27FC236}">
                <a16:creationId xmlns:a16="http://schemas.microsoft.com/office/drawing/2014/main" id="{9DAE426E-9224-E143-8C83-EEC2174BF931}"/>
              </a:ext>
            </a:extLst>
          </p:cNvPr>
          <p:cNvPicPr>
            <a:picLocks noChangeAspect="1"/>
          </p:cNvPicPr>
          <p:nvPr/>
        </p:nvPicPr>
        <p:blipFill>
          <a:blip r:embed="rId4"/>
          <a:stretch>
            <a:fillRect/>
          </a:stretch>
        </p:blipFill>
        <p:spPr>
          <a:xfrm>
            <a:off x="402022" y="1689760"/>
            <a:ext cx="5194600" cy="3596262"/>
          </a:xfrm>
          <a:prstGeom prst="rect">
            <a:avLst/>
          </a:prstGeom>
        </p:spPr>
      </p:pic>
      <p:sp>
        <p:nvSpPr>
          <p:cNvPr id="6" name="Rectangle 5">
            <a:extLst>
              <a:ext uri="{FF2B5EF4-FFF2-40B4-BE49-F238E27FC236}">
                <a16:creationId xmlns:a16="http://schemas.microsoft.com/office/drawing/2014/main" id="{1D8A9C98-55E4-AE43-89C8-602DC43F1148}"/>
              </a:ext>
            </a:extLst>
          </p:cNvPr>
          <p:cNvSpPr/>
          <p:nvPr/>
        </p:nvSpPr>
        <p:spPr>
          <a:xfrm>
            <a:off x="5693978" y="1735926"/>
            <a:ext cx="6096000" cy="1200329"/>
          </a:xfrm>
          <a:prstGeom prst="rect">
            <a:avLst/>
          </a:prstGeom>
        </p:spPr>
        <p:txBody>
          <a:bodyPr>
            <a:spAutoFit/>
          </a:bodyPr>
          <a:lstStyle/>
          <a:p>
            <a:pPr marL="285750" indent="-285750" algn="just">
              <a:buFont typeface="Wingdings" pitchFamily="2" charset="2"/>
              <a:buChar char="v"/>
            </a:pPr>
            <a:r>
              <a:rPr lang="vi-VN" i="1" dirty="0">
                <a:solidFill>
                  <a:srgbClr val="000000"/>
                </a:solidFill>
                <a:latin typeface="Helvetica" pitchFamily="2" charset="0"/>
              </a:rPr>
              <a:t>Trường</a:t>
            </a:r>
            <a:r>
              <a:rPr lang="vi-VN" dirty="0">
                <a:solidFill>
                  <a:srgbClr val="000000"/>
                </a:solidFill>
                <a:latin typeface="Helvetica" pitchFamily="2" charset="0"/>
              </a:rPr>
              <a:t> </a:t>
            </a:r>
            <a:r>
              <a:rPr lang="vi-VN" i="1" dirty="0">
                <a:solidFill>
                  <a:srgbClr val="000000"/>
                </a:solidFill>
                <a:latin typeface="Helvetica" pitchFamily="2" charset="0"/>
              </a:rPr>
              <a:t>hợp</a:t>
            </a:r>
            <a:r>
              <a:rPr lang="vi-VN" dirty="0">
                <a:solidFill>
                  <a:srgbClr val="000000"/>
                </a:solidFill>
                <a:latin typeface="Helvetica" pitchFamily="2" charset="0"/>
              </a:rPr>
              <a:t> </a:t>
            </a:r>
            <a:r>
              <a:rPr lang="vi-VN" i="1" dirty="0">
                <a:solidFill>
                  <a:srgbClr val="000000"/>
                </a:solidFill>
                <a:latin typeface="Helvetica" pitchFamily="2" charset="0"/>
              </a:rPr>
              <a:t>thứ</a:t>
            </a:r>
            <a:r>
              <a:rPr lang="vi-VN" dirty="0">
                <a:solidFill>
                  <a:srgbClr val="000000"/>
                </a:solidFill>
                <a:latin typeface="Helvetica" pitchFamily="2" charset="0"/>
              </a:rPr>
              <a:t> </a:t>
            </a:r>
            <a:r>
              <a:rPr lang="vi-VN" i="1" dirty="0">
                <a:solidFill>
                  <a:srgbClr val="000000"/>
                </a:solidFill>
                <a:latin typeface="Helvetica" pitchFamily="2" charset="0"/>
              </a:rPr>
              <a:t>1</a:t>
            </a:r>
            <a:r>
              <a:rPr lang="vi-VN" dirty="0">
                <a:solidFill>
                  <a:srgbClr val="000000"/>
                </a:solidFill>
                <a:latin typeface="Helvetica" pitchFamily="2" charset="0"/>
              </a:rPr>
              <a:t> </a:t>
            </a:r>
            <a:r>
              <a:rPr lang="vi-VN" i="1" dirty="0">
                <a:solidFill>
                  <a:srgbClr val="000000"/>
                </a:solidFill>
                <a:latin typeface="Helvetica" pitchFamily="2" charset="0"/>
              </a:rPr>
              <a:t>và</a:t>
            </a:r>
            <a:r>
              <a:rPr lang="vi-VN" dirty="0">
                <a:solidFill>
                  <a:srgbClr val="000000"/>
                </a:solidFill>
                <a:latin typeface="Helvetica" pitchFamily="2" charset="0"/>
              </a:rPr>
              <a:t> </a:t>
            </a:r>
            <a:r>
              <a:rPr lang="vi-VN" i="1" dirty="0">
                <a:solidFill>
                  <a:srgbClr val="000000"/>
                </a:solidFill>
                <a:latin typeface="Helvetica" pitchFamily="2" charset="0"/>
              </a:rPr>
              <a:t>2</a:t>
            </a:r>
            <a:r>
              <a:rPr lang="vi-VN" dirty="0">
                <a:solidFill>
                  <a:srgbClr val="000000"/>
                </a:solidFill>
                <a:latin typeface="Helvetica" pitchFamily="2" charset="0"/>
              </a:rPr>
              <a:t> </a:t>
            </a:r>
            <a:r>
              <a:rPr lang="vi-VN" i="1" dirty="0">
                <a:solidFill>
                  <a:srgbClr val="000000"/>
                </a:solidFill>
                <a:latin typeface="Helvetica" pitchFamily="2" charset="0"/>
              </a:rPr>
              <a:t>có</a:t>
            </a:r>
            <a:r>
              <a:rPr lang="vi-VN" dirty="0">
                <a:solidFill>
                  <a:srgbClr val="000000"/>
                </a:solidFill>
                <a:latin typeface="Helvetica" pitchFamily="2" charset="0"/>
              </a:rPr>
              <a:t> </a:t>
            </a:r>
            <a:r>
              <a:rPr lang="vi-VN" i="1" dirty="0">
                <a:solidFill>
                  <a:srgbClr val="000000"/>
                </a:solidFill>
                <a:latin typeface="Helvetica" pitchFamily="2" charset="0"/>
              </a:rPr>
              <a:t>thể</a:t>
            </a:r>
            <a:r>
              <a:rPr lang="vi-VN" dirty="0">
                <a:solidFill>
                  <a:srgbClr val="000000"/>
                </a:solidFill>
                <a:latin typeface="Helvetica" pitchFamily="2" charset="0"/>
              </a:rPr>
              <a:t> </a:t>
            </a:r>
            <a:r>
              <a:rPr lang="vi-VN" i="1" dirty="0">
                <a:solidFill>
                  <a:srgbClr val="000000"/>
                </a:solidFill>
                <a:latin typeface="Helvetica" pitchFamily="2" charset="0"/>
              </a:rPr>
              <a:t>hoạt</a:t>
            </a:r>
            <a:r>
              <a:rPr lang="vi-VN" dirty="0">
                <a:solidFill>
                  <a:srgbClr val="000000"/>
                </a:solidFill>
                <a:latin typeface="Helvetica" pitchFamily="2" charset="0"/>
              </a:rPr>
              <a:t> </a:t>
            </a:r>
            <a:r>
              <a:rPr lang="vi-VN" i="1" dirty="0">
                <a:solidFill>
                  <a:srgbClr val="000000"/>
                </a:solidFill>
                <a:latin typeface="Helvetica" pitchFamily="2" charset="0"/>
              </a:rPr>
              <a:t>động</a:t>
            </a:r>
            <a:r>
              <a:rPr lang="vi-VN" dirty="0">
                <a:solidFill>
                  <a:srgbClr val="000000"/>
                </a:solidFill>
                <a:latin typeface="Helvetica" pitchFamily="2" charset="0"/>
              </a:rPr>
              <a:t> </a:t>
            </a:r>
            <a:r>
              <a:rPr lang="vi-VN" i="1" dirty="0">
                <a:solidFill>
                  <a:srgbClr val="000000"/>
                </a:solidFill>
                <a:latin typeface="Helvetica" pitchFamily="2" charset="0"/>
              </a:rPr>
              <a:t>giống</a:t>
            </a:r>
            <a:r>
              <a:rPr lang="vi-VN" dirty="0">
                <a:solidFill>
                  <a:srgbClr val="000000"/>
                </a:solidFill>
                <a:latin typeface="Helvetica" pitchFamily="2" charset="0"/>
              </a:rPr>
              <a:t> </a:t>
            </a:r>
            <a:r>
              <a:rPr lang="vi-VN" b="1" i="1" dirty="0">
                <a:solidFill>
                  <a:srgbClr val="000000"/>
                </a:solidFill>
                <a:latin typeface="Helvetica" pitchFamily="2" charset="0"/>
              </a:rPr>
              <a:t>always_comb</a:t>
            </a:r>
            <a:r>
              <a:rPr lang="vi-VN" dirty="0">
                <a:solidFill>
                  <a:srgbClr val="000000"/>
                </a:solidFill>
                <a:latin typeface="Helvetica" pitchFamily="2" charset="0"/>
              </a:rPr>
              <a:t> </a:t>
            </a:r>
            <a:r>
              <a:rPr lang="vi-VN" i="1" dirty="0">
                <a:solidFill>
                  <a:srgbClr val="000000"/>
                </a:solidFill>
                <a:latin typeface="Helvetica" pitchFamily="2" charset="0"/>
              </a:rPr>
              <a:t>nhưng</a:t>
            </a:r>
            <a:r>
              <a:rPr lang="vi-VN" dirty="0">
                <a:solidFill>
                  <a:srgbClr val="000000"/>
                </a:solidFill>
                <a:latin typeface="Helvetica" pitchFamily="2" charset="0"/>
              </a:rPr>
              <a:t> </a:t>
            </a:r>
            <a:r>
              <a:rPr lang="vi-VN" i="1" dirty="0">
                <a:solidFill>
                  <a:srgbClr val="000000"/>
                </a:solidFill>
                <a:latin typeface="Helvetica" pitchFamily="2" charset="0"/>
              </a:rPr>
              <a:t>không</a:t>
            </a:r>
            <a:r>
              <a:rPr lang="vi-VN" dirty="0">
                <a:solidFill>
                  <a:srgbClr val="000000"/>
                </a:solidFill>
                <a:latin typeface="Helvetica" pitchFamily="2" charset="0"/>
              </a:rPr>
              <a:t> </a:t>
            </a:r>
            <a:r>
              <a:rPr lang="vi-VN" i="1" dirty="0">
                <a:solidFill>
                  <a:srgbClr val="000000"/>
                </a:solidFill>
                <a:latin typeface="Helvetica" pitchFamily="2" charset="0"/>
              </a:rPr>
              <a:t>khuyến</a:t>
            </a:r>
            <a:r>
              <a:rPr lang="vi-VN" dirty="0">
                <a:solidFill>
                  <a:srgbClr val="000000"/>
                </a:solidFill>
                <a:latin typeface="Helvetica" pitchFamily="2" charset="0"/>
              </a:rPr>
              <a:t> </a:t>
            </a:r>
            <a:r>
              <a:rPr lang="vi-VN" i="1" dirty="0">
                <a:solidFill>
                  <a:srgbClr val="000000"/>
                </a:solidFill>
                <a:latin typeface="Helvetica" pitchFamily="2" charset="0"/>
              </a:rPr>
              <a:t>khích</a:t>
            </a:r>
            <a:r>
              <a:rPr lang="vi-VN" dirty="0">
                <a:solidFill>
                  <a:srgbClr val="000000"/>
                </a:solidFill>
                <a:latin typeface="Helvetica" pitchFamily="2" charset="0"/>
              </a:rPr>
              <a:t> </a:t>
            </a:r>
            <a:r>
              <a:rPr lang="vi-VN" i="1" dirty="0">
                <a:solidFill>
                  <a:srgbClr val="000000"/>
                </a:solidFill>
                <a:latin typeface="Helvetica" pitchFamily="2" charset="0"/>
              </a:rPr>
              <a:t>sử</a:t>
            </a:r>
            <a:r>
              <a:rPr lang="vi-VN" dirty="0">
                <a:solidFill>
                  <a:srgbClr val="000000"/>
                </a:solidFill>
                <a:latin typeface="Helvetica" pitchFamily="2" charset="0"/>
              </a:rPr>
              <a:t> </a:t>
            </a:r>
            <a:r>
              <a:rPr lang="vi-VN" i="1" dirty="0">
                <a:solidFill>
                  <a:srgbClr val="000000"/>
                </a:solidFill>
                <a:latin typeface="Helvetica" pitchFamily="2" charset="0"/>
              </a:rPr>
              <a:t>dụng</a:t>
            </a:r>
            <a:r>
              <a:rPr lang="vi-VN" dirty="0">
                <a:solidFill>
                  <a:srgbClr val="000000"/>
                </a:solidFill>
                <a:latin typeface="Helvetica" pitchFamily="2" charset="0"/>
              </a:rPr>
              <a:t> </a:t>
            </a:r>
            <a:r>
              <a:rPr lang="vi-VN" i="1" dirty="0">
                <a:solidFill>
                  <a:srgbClr val="000000"/>
                </a:solidFill>
                <a:latin typeface="Helvetica" pitchFamily="2" charset="0"/>
              </a:rPr>
              <a:t>thay</a:t>
            </a:r>
            <a:r>
              <a:rPr lang="vi-VN" dirty="0">
                <a:solidFill>
                  <a:srgbClr val="000000"/>
                </a:solidFill>
                <a:latin typeface="Helvetica" pitchFamily="2" charset="0"/>
              </a:rPr>
              <a:t> </a:t>
            </a:r>
            <a:r>
              <a:rPr lang="vi-VN" i="1" dirty="0">
                <a:solidFill>
                  <a:srgbClr val="000000"/>
                </a:solidFill>
                <a:latin typeface="Helvetica" pitchFamily="2" charset="0"/>
              </a:rPr>
              <a:t>thế</a:t>
            </a:r>
            <a:r>
              <a:rPr lang="vi-VN" dirty="0">
                <a:solidFill>
                  <a:srgbClr val="000000"/>
                </a:solidFill>
                <a:latin typeface="Helvetica" pitchFamily="2" charset="0"/>
              </a:rPr>
              <a:t> </a:t>
            </a:r>
            <a:r>
              <a:rPr lang="vi-VN" b="1" i="1" dirty="0">
                <a:solidFill>
                  <a:srgbClr val="000000"/>
                </a:solidFill>
                <a:latin typeface="Helvetica" pitchFamily="2" charset="0"/>
              </a:rPr>
              <a:t>always_comb</a:t>
            </a:r>
            <a:r>
              <a:rPr lang="vi-VN" dirty="0">
                <a:solidFill>
                  <a:srgbClr val="000000"/>
                </a:solidFill>
                <a:latin typeface="Helvetica" pitchFamily="2" charset="0"/>
              </a:rPr>
              <a:t> </a:t>
            </a:r>
            <a:r>
              <a:rPr lang="vi-VN" i="1" dirty="0">
                <a:solidFill>
                  <a:srgbClr val="000000"/>
                </a:solidFill>
                <a:latin typeface="Helvetica" pitchFamily="2" charset="0"/>
              </a:rPr>
              <a:t>vì</a:t>
            </a:r>
            <a:r>
              <a:rPr lang="vi-VN" dirty="0">
                <a:solidFill>
                  <a:srgbClr val="000000"/>
                </a:solidFill>
                <a:latin typeface="Helvetica" pitchFamily="2" charset="0"/>
              </a:rPr>
              <a:t> </a:t>
            </a:r>
            <a:r>
              <a:rPr lang="vi-VN" i="1" dirty="0">
                <a:solidFill>
                  <a:srgbClr val="000000"/>
                </a:solidFill>
                <a:latin typeface="Helvetica" pitchFamily="2" charset="0"/>
              </a:rPr>
              <a:t>những</a:t>
            </a:r>
            <a:r>
              <a:rPr lang="vi-VN" dirty="0">
                <a:solidFill>
                  <a:srgbClr val="000000"/>
                </a:solidFill>
                <a:latin typeface="Helvetica" pitchFamily="2" charset="0"/>
              </a:rPr>
              <a:t> </a:t>
            </a:r>
            <a:r>
              <a:rPr lang="vi-VN" i="1" dirty="0">
                <a:solidFill>
                  <a:srgbClr val="000000"/>
                </a:solidFill>
                <a:latin typeface="Helvetica" pitchFamily="2" charset="0"/>
              </a:rPr>
              <a:t>điểm</a:t>
            </a:r>
            <a:r>
              <a:rPr lang="vi-VN" dirty="0">
                <a:solidFill>
                  <a:srgbClr val="000000"/>
                </a:solidFill>
                <a:latin typeface="Helvetica" pitchFamily="2" charset="0"/>
              </a:rPr>
              <a:t> </a:t>
            </a:r>
            <a:r>
              <a:rPr lang="vi-VN" i="1" dirty="0">
                <a:solidFill>
                  <a:srgbClr val="000000"/>
                </a:solidFill>
                <a:latin typeface="Helvetica" pitchFamily="2" charset="0"/>
              </a:rPr>
              <a:t>không</a:t>
            </a:r>
            <a:r>
              <a:rPr lang="vi-VN" dirty="0">
                <a:solidFill>
                  <a:srgbClr val="000000"/>
                </a:solidFill>
                <a:latin typeface="Helvetica" pitchFamily="2" charset="0"/>
              </a:rPr>
              <a:t> </a:t>
            </a:r>
            <a:r>
              <a:rPr lang="vi-VN" i="1" dirty="0">
                <a:solidFill>
                  <a:srgbClr val="000000"/>
                </a:solidFill>
                <a:latin typeface="Helvetica" pitchFamily="2" charset="0"/>
              </a:rPr>
              <a:t>hoàn</a:t>
            </a:r>
            <a:r>
              <a:rPr lang="vi-VN" dirty="0">
                <a:solidFill>
                  <a:srgbClr val="000000"/>
                </a:solidFill>
                <a:latin typeface="Helvetica" pitchFamily="2" charset="0"/>
              </a:rPr>
              <a:t> </a:t>
            </a:r>
            <a:r>
              <a:rPr lang="vi-VN" i="1" dirty="0">
                <a:solidFill>
                  <a:srgbClr val="000000"/>
                </a:solidFill>
                <a:latin typeface="Helvetica" pitchFamily="2" charset="0"/>
              </a:rPr>
              <a:t>hảo</a:t>
            </a:r>
            <a:r>
              <a:rPr lang="vi-VN" dirty="0">
                <a:solidFill>
                  <a:srgbClr val="000000"/>
                </a:solidFill>
                <a:latin typeface="Helvetica" pitchFamily="2" charset="0"/>
              </a:rPr>
              <a:t> </a:t>
            </a:r>
            <a:r>
              <a:rPr lang="vi-VN" i="1" dirty="0">
                <a:solidFill>
                  <a:srgbClr val="000000"/>
                </a:solidFill>
                <a:latin typeface="Helvetica" pitchFamily="2" charset="0"/>
              </a:rPr>
              <a:t>mà</a:t>
            </a:r>
            <a:r>
              <a:rPr lang="vi-VN" dirty="0">
                <a:solidFill>
                  <a:srgbClr val="000000"/>
                </a:solidFill>
                <a:latin typeface="Helvetica" pitchFamily="2" charset="0"/>
              </a:rPr>
              <a:t> </a:t>
            </a:r>
            <a:r>
              <a:rPr lang="vi-VN" i="1" dirty="0">
                <a:solidFill>
                  <a:srgbClr val="000000"/>
                </a:solidFill>
                <a:latin typeface="Helvetica" pitchFamily="2" charset="0"/>
              </a:rPr>
              <a:t>trong</a:t>
            </a:r>
            <a:r>
              <a:rPr lang="vi-VN" dirty="0">
                <a:solidFill>
                  <a:srgbClr val="000000"/>
                </a:solidFill>
                <a:latin typeface="Helvetica" pitchFamily="2" charset="0"/>
              </a:rPr>
              <a:t> </a:t>
            </a:r>
            <a:r>
              <a:rPr lang="vi-VN" i="1" dirty="0">
                <a:solidFill>
                  <a:srgbClr val="000000"/>
                </a:solidFill>
                <a:latin typeface="Helvetica" pitchFamily="2" charset="0"/>
              </a:rPr>
              <a:t>đây</a:t>
            </a:r>
            <a:r>
              <a:rPr lang="vi-VN" dirty="0">
                <a:solidFill>
                  <a:srgbClr val="000000"/>
                </a:solidFill>
                <a:latin typeface="Helvetica" pitchFamily="2" charset="0"/>
              </a:rPr>
              <a:t> </a:t>
            </a:r>
            <a:r>
              <a:rPr lang="vi-VN" i="1" dirty="0">
                <a:solidFill>
                  <a:srgbClr val="000000"/>
                </a:solidFill>
                <a:latin typeface="Helvetica" pitchFamily="2" charset="0"/>
              </a:rPr>
              <a:t>không</a:t>
            </a:r>
            <a:r>
              <a:rPr lang="vi-VN" dirty="0">
                <a:solidFill>
                  <a:srgbClr val="000000"/>
                </a:solidFill>
                <a:latin typeface="Helvetica" pitchFamily="2" charset="0"/>
              </a:rPr>
              <a:t> </a:t>
            </a:r>
            <a:r>
              <a:rPr lang="vi-VN" i="1" dirty="0">
                <a:solidFill>
                  <a:srgbClr val="000000"/>
                </a:solidFill>
                <a:latin typeface="Helvetica" pitchFamily="2" charset="0"/>
              </a:rPr>
              <a:t>tiện</a:t>
            </a:r>
            <a:r>
              <a:rPr lang="vi-VN" dirty="0">
                <a:solidFill>
                  <a:srgbClr val="000000"/>
                </a:solidFill>
                <a:latin typeface="Helvetica" pitchFamily="2" charset="0"/>
              </a:rPr>
              <a:t> </a:t>
            </a:r>
            <a:r>
              <a:rPr lang="vi-VN" i="1" dirty="0">
                <a:solidFill>
                  <a:srgbClr val="000000"/>
                </a:solidFill>
                <a:latin typeface="Helvetica" pitchFamily="2" charset="0"/>
              </a:rPr>
              <a:t>đề</a:t>
            </a:r>
            <a:r>
              <a:rPr lang="vi-VN" dirty="0">
                <a:solidFill>
                  <a:srgbClr val="000000"/>
                </a:solidFill>
                <a:latin typeface="Helvetica" pitchFamily="2" charset="0"/>
              </a:rPr>
              <a:t> </a:t>
            </a:r>
            <a:r>
              <a:rPr lang="vi-VN" i="1" dirty="0">
                <a:solidFill>
                  <a:srgbClr val="000000"/>
                </a:solidFill>
                <a:latin typeface="Helvetica" pitchFamily="2" charset="0"/>
              </a:rPr>
              <a:t>cập.</a:t>
            </a:r>
            <a:endParaRPr lang="vi-VN" dirty="0">
              <a:solidFill>
                <a:srgbClr val="000000"/>
              </a:solidFill>
              <a:effectLst/>
              <a:latin typeface="Helvetica" pitchFamily="2" charset="0"/>
            </a:endParaRPr>
          </a:p>
        </p:txBody>
      </p:sp>
    </p:spTree>
    <p:extLst>
      <p:ext uri="{BB962C8B-B14F-4D97-AF65-F5344CB8AC3E}">
        <p14:creationId xmlns:p14="http://schemas.microsoft.com/office/powerpoint/2010/main" val="20867890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7280F1-471D-934C-8DC0-ED9006214074}"/>
              </a:ext>
            </a:extLst>
          </p:cNvPr>
          <p:cNvPicPr>
            <a:picLocks noChangeAspect="1"/>
          </p:cNvPicPr>
          <p:nvPr/>
        </p:nvPicPr>
        <p:blipFill>
          <a:blip r:embed="rId3"/>
          <a:stretch>
            <a:fillRect/>
          </a:stretch>
        </p:blipFill>
        <p:spPr>
          <a:xfrm>
            <a:off x="0" y="22506"/>
            <a:ext cx="12192000" cy="6858000"/>
          </a:xfrm>
          <a:prstGeom prst="rect">
            <a:avLst/>
          </a:prstGeom>
        </p:spPr>
      </p:pic>
      <p:sp>
        <p:nvSpPr>
          <p:cNvPr id="2" name="Rectangle 1">
            <a:extLst>
              <a:ext uri="{FF2B5EF4-FFF2-40B4-BE49-F238E27FC236}">
                <a16:creationId xmlns:a16="http://schemas.microsoft.com/office/drawing/2014/main" id="{3324D9C6-A93E-D741-9E38-BF5996993CD1}"/>
              </a:ext>
            </a:extLst>
          </p:cNvPr>
          <p:cNvSpPr/>
          <p:nvPr/>
        </p:nvSpPr>
        <p:spPr>
          <a:xfrm>
            <a:off x="612813" y="571637"/>
            <a:ext cx="11368392" cy="646331"/>
          </a:xfrm>
          <a:prstGeom prst="rect">
            <a:avLst/>
          </a:prstGeom>
        </p:spPr>
        <p:txBody>
          <a:bodyPr wrap="square">
            <a:spAutoFit/>
          </a:bodyPr>
          <a:lstStyle/>
          <a:p>
            <a:pPr marL="285750" indent="-285750">
              <a:buFont typeface="Courier New" panose="02070309020205020404" pitchFamily="49" charset="0"/>
              <a:buChar char="o"/>
            </a:pPr>
            <a:r>
              <a:rPr lang="vi-VN" dirty="0">
                <a:solidFill>
                  <a:srgbClr val="000000"/>
                </a:solidFill>
                <a:latin typeface="Helvetica" pitchFamily="2" charset="0"/>
              </a:rPr>
              <a:t>Ngoài blocking statement thì trong always còn có thể chứa non-blocking statement. Giả sử trước thời điểm xung clk kích cạnh lên, giá trị lúc đó của </a:t>
            </a:r>
            <a:r>
              <a:rPr lang="vi-VN" b="1" dirty="0">
                <a:solidFill>
                  <a:srgbClr val="000000"/>
                </a:solidFill>
                <a:latin typeface="Helvetica" pitchFamily="2" charset="0"/>
              </a:rPr>
              <a:t>foo</a:t>
            </a:r>
            <a:r>
              <a:rPr lang="vi-VN" dirty="0">
                <a:solidFill>
                  <a:srgbClr val="000000"/>
                </a:solidFill>
                <a:latin typeface="Helvetica" pitchFamily="2" charset="0"/>
              </a:rPr>
              <a:t> là 1, so sánh bốn kết quả sau sau khi xung clk kích cạnh lên.</a:t>
            </a:r>
            <a:endParaRPr lang="vi-VN" dirty="0">
              <a:solidFill>
                <a:srgbClr val="000000"/>
              </a:solidFill>
              <a:effectLst/>
              <a:latin typeface="Helvetica" pitchFamily="2" charset="0"/>
            </a:endParaRPr>
          </a:p>
        </p:txBody>
      </p:sp>
      <p:sp>
        <p:nvSpPr>
          <p:cNvPr id="6" name="Project Status">
            <a:extLst>
              <a:ext uri="{FF2B5EF4-FFF2-40B4-BE49-F238E27FC236}">
                <a16:creationId xmlns:a16="http://schemas.microsoft.com/office/drawing/2014/main" id="{155DD6DC-7893-1846-8DDC-EB3B1A555DFE}"/>
              </a:ext>
            </a:extLst>
          </p:cNvPr>
          <p:cNvSpPr txBox="1"/>
          <p:nvPr/>
        </p:nvSpPr>
        <p:spPr>
          <a:xfrm>
            <a:off x="100462" y="65246"/>
            <a:ext cx="5894989"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VN" sz="2200" b="1" dirty="0">
                <a:solidFill>
                  <a:srgbClr val="302280"/>
                </a:solidFill>
              </a:rPr>
              <a:t>1. Always</a:t>
            </a:r>
          </a:p>
        </p:txBody>
      </p:sp>
      <p:sp>
        <p:nvSpPr>
          <p:cNvPr id="7" name="Rectangle 6">
            <a:extLst>
              <a:ext uri="{FF2B5EF4-FFF2-40B4-BE49-F238E27FC236}">
                <a16:creationId xmlns:a16="http://schemas.microsoft.com/office/drawing/2014/main" id="{BA766850-3DE8-7D46-97B8-420774BE2A92}"/>
              </a:ext>
            </a:extLst>
          </p:cNvPr>
          <p:cNvSpPr/>
          <p:nvPr/>
        </p:nvSpPr>
        <p:spPr>
          <a:xfrm>
            <a:off x="612812" y="3547362"/>
            <a:ext cx="10749093" cy="646331"/>
          </a:xfrm>
          <a:prstGeom prst="rect">
            <a:avLst/>
          </a:prstGeom>
        </p:spPr>
        <p:txBody>
          <a:bodyPr wrap="square">
            <a:spAutoFit/>
          </a:bodyPr>
          <a:lstStyle/>
          <a:p>
            <a:pPr marL="285750" indent="-285750">
              <a:buFont typeface="Wingdings" pitchFamily="2" charset="2"/>
              <a:buChar char="v"/>
            </a:pPr>
            <a:r>
              <a:rPr lang="vi-VN" i="1" dirty="0">
                <a:solidFill>
                  <a:srgbClr val="000000"/>
                </a:solidFill>
                <a:latin typeface="Helvetica" pitchFamily="2" charset="0"/>
              </a:rPr>
              <a:t>Từ</a:t>
            </a:r>
            <a:r>
              <a:rPr lang="vi-VN" dirty="0">
                <a:solidFill>
                  <a:srgbClr val="000000"/>
                </a:solidFill>
                <a:latin typeface="Helvetica" pitchFamily="2" charset="0"/>
              </a:rPr>
              <a:t> </a:t>
            </a:r>
            <a:r>
              <a:rPr lang="vi-VN" i="1" dirty="0">
                <a:solidFill>
                  <a:srgbClr val="000000"/>
                </a:solidFill>
                <a:latin typeface="Helvetica" pitchFamily="2" charset="0"/>
              </a:rPr>
              <a:t>ví</a:t>
            </a:r>
            <a:r>
              <a:rPr lang="vi-VN" dirty="0">
                <a:solidFill>
                  <a:srgbClr val="000000"/>
                </a:solidFill>
                <a:latin typeface="Helvetica" pitchFamily="2" charset="0"/>
              </a:rPr>
              <a:t> </a:t>
            </a:r>
            <a:r>
              <a:rPr lang="vi-VN" i="1" dirty="0">
                <a:solidFill>
                  <a:srgbClr val="000000"/>
                </a:solidFill>
                <a:latin typeface="Helvetica" pitchFamily="2" charset="0"/>
              </a:rPr>
              <a:t>dụ</a:t>
            </a:r>
            <a:r>
              <a:rPr lang="vi-VN" dirty="0">
                <a:solidFill>
                  <a:srgbClr val="000000"/>
                </a:solidFill>
                <a:latin typeface="Helvetica" pitchFamily="2" charset="0"/>
              </a:rPr>
              <a:t> </a:t>
            </a:r>
            <a:r>
              <a:rPr lang="vi-VN" i="1" dirty="0">
                <a:solidFill>
                  <a:srgbClr val="000000"/>
                </a:solidFill>
                <a:latin typeface="Helvetica" pitchFamily="2" charset="0"/>
              </a:rPr>
              <a:t>trên,</a:t>
            </a:r>
            <a:r>
              <a:rPr lang="vi-VN" dirty="0">
                <a:solidFill>
                  <a:srgbClr val="000000"/>
                </a:solidFill>
                <a:latin typeface="Helvetica" pitchFamily="2" charset="0"/>
              </a:rPr>
              <a:t> </a:t>
            </a:r>
            <a:r>
              <a:rPr lang="vi-VN" i="1" dirty="0">
                <a:solidFill>
                  <a:srgbClr val="000000"/>
                </a:solidFill>
                <a:latin typeface="Helvetica" pitchFamily="2" charset="0"/>
              </a:rPr>
              <a:t>chỉ</a:t>
            </a:r>
            <a:r>
              <a:rPr lang="vi-VN" dirty="0">
                <a:solidFill>
                  <a:srgbClr val="000000"/>
                </a:solidFill>
                <a:latin typeface="Helvetica" pitchFamily="2" charset="0"/>
              </a:rPr>
              <a:t> </a:t>
            </a:r>
            <a:r>
              <a:rPr lang="vi-VN" i="1" dirty="0">
                <a:solidFill>
                  <a:srgbClr val="000000"/>
                </a:solidFill>
                <a:latin typeface="Helvetica" pitchFamily="2" charset="0"/>
              </a:rPr>
              <a:t>sử</a:t>
            </a:r>
            <a:r>
              <a:rPr lang="vi-VN" dirty="0">
                <a:solidFill>
                  <a:srgbClr val="000000"/>
                </a:solidFill>
                <a:latin typeface="Helvetica" pitchFamily="2" charset="0"/>
              </a:rPr>
              <a:t> </a:t>
            </a:r>
            <a:r>
              <a:rPr lang="vi-VN" i="1" dirty="0">
                <a:solidFill>
                  <a:srgbClr val="000000"/>
                </a:solidFill>
                <a:latin typeface="Helvetica" pitchFamily="2" charset="0"/>
              </a:rPr>
              <a:t>dụng</a:t>
            </a:r>
            <a:r>
              <a:rPr lang="vi-VN" dirty="0">
                <a:solidFill>
                  <a:srgbClr val="000000"/>
                </a:solidFill>
                <a:latin typeface="Helvetica" pitchFamily="2" charset="0"/>
              </a:rPr>
              <a:t> </a:t>
            </a:r>
            <a:r>
              <a:rPr lang="vi-VN" i="1" dirty="0">
                <a:solidFill>
                  <a:srgbClr val="000000"/>
                </a:solidFill>
                <a:latin typeface="Helvetica" pitchFamily="2" charset="0"/>
              </a:rPr>
              <a:t>non-blocking</a:t>
            </a:r>
            <a:r>
              <a:rPr lang="vi-VN" dirty="0">
                <a:solidFill>
                  <a:srgbClr val="000000"/>
                </a:solidFill>
                <a:latin typeface="Helvetica" pitchFamily="2" charset="0"/>
              </a:rPr>
              <a:t> </a:t>
            </a:r>
            <a:r>
              <a:rPr lang="vi-VN" i="1" dirty="0">
                <a:solidFill>
                  <a:srgbClr val="000000"/>
                </a:solidFill>
                <a:latin typeface="Helvetica" pitchFamily="2" charset="0"/>
              </a:rPr>
              <a:t>statement</a:t>
            </a:r>
            <a:r>
              <a:rPr lang="vi-VN" dirty="0">
                <a:solidFill>
                  <a:srgbClr val="000000"/>
                </a:solidFill>
                <a:latin typeface="Helvetica" pitchFamily="2" charset="0"/>
              </a:rPr>
              <a:t> </a:t>
            </a:r>
            <a:r>
              <a:rPr lang="vi-VN" i="1" dirty="0">
                <a:solidFill>
                  <a:srgbClr val="000000"/>
                </a:solidFill>
                <a:latin typeface="Helvetica" pitchFamily="2" charset="0"/>
              </a:rPr>
              <a:t>trong</a:t>
            </a:r>
            <a:r>
              <a:rPr lang="vi-VN" dirty="0">
                <a:solidFill>
                  <a:srgbClr val="000000"/>
                </a:solidFill>
                <a:latin typeface="Helvetica" pitchFamily="2" charset="0"/>
              </a:rPr>
              <a:t> </a:t>
            </a:r>
            <a:r>
              <a:rPr lang="vi-VN" b="1" i="1" dirty="0">
                <a:solidFill>
                  <a:srgbClr val="000000"/>
                </a:solidFill>
                <a:latin typeface="Helvetica" pitchFamily="2" charset="0"/>
              </a:rPr>
              <a:t>always</a:t>
            </a:r>
            <a:r>
              <a:rPr lang="vi-VN" i="1" dirty="0">
                <a:solidFill>
                  <a:srgbClr val="000000"/>
                </a:solidFill>
                <a:latin typeface="Helvetica" pitchFamily="2" charset="0"/>
              </a:rPr>
              <a:t>,</a:t>
            </a:r>
            <a:r>
              <a:rPr lang="vi-VN" dirty="0">
                <a:solidFill>
                  <a:srgbClr val="000000"/>
                </a:solidFill>
                <a:latin typeface="Helvetica" pitchFamily="2" charset="0"/>
              </a:rPr>
              <a:t> </a:t>
            </a:r>
            <a:r>
              <a:rPr lang="vi-VN" i="1" dirty="0">
                <a:solidFill>
                  <a:srgbClr val="000000"/>
                </a:solidFill>
                <a:latin typeface="Helvetica" pitchFamily="2" charset="0"/>
              </a:rPr>
              <a:t>còn</a:t>
            </a:r>
            <a:r>
              <a:rPr lang="vi-VN" dirty="0">
                <a:solidFill>
                  <a:srgbClr val="000000"/>
                </a:solidFill>
                <a:latin typeface="Helvetica" pitchFamily="2" charset="0"/>
              </a:rPr>
              <a:t> </a:t>
            </a:r>
            <a:r>
              <a:rPr lang="vi-VN" i="1" dirty="0">
                <a:solidFill>
                  <a:srgbClr val="000000"/>
                </a:solidFill>
                <a:latin typeface="Helvetica" pitchFamily="2" charset="0"/>
              </a:rPr>
              <a:t>blocking</a:t>
            </a:r>
            <a:r>
              <a:rPr lang="vi-VN" dirty="0">
                <a:solidFill>
                  <a:srgbClr val="000000"/>
                </a:solidFill>
                <a:latin typeface="Helvetica" pitchFamily="2" charset="0"/>
              </a:rPr>
              <a:t> </a:t>
            </a:r>
            <a:r>
              <a:rPr lang="vi-VN" i="1" dirty="0">
                <a:solidFill>
                  <a:srgbClr val="000000"/>
                </a:solidFill>
                <a:latin typeface="Helvetica" pitchFamily="2" charset="0"/>
              </a:rPr>
              <a:t>statement</a:t>
            </a:r>
            <a:r>
              <a:rPr lang="vi-VN" dirty="0">
                <a:solidFill>
                  <a:srgbClr val="000000"/>
                </a:solidFill>
                <a:latin typeface="Helvetica" pitchFamily="2" charset="0"/>
              </a:rPr>
              <a:t> </a:t>
            </a:r>
            <a:r>
              <a:rPr lang="vi-VN" i="1" dirty="0">
                <a:solidFill>
                  <a:srgbClr val="000000"/>
                </a:solidFill>
                <a:latin typeface="Helvetica" pitchFamily="2" charset="0"/>
              </a:rPr>
              <a:t>thì</a:t>
            </a:r>
            <a:r>
              <a:rPr lang="vi-VN" dirty="0">
                <a:solidFill>
                  <a:srgbClr val="000000"/>
                </a:solidFill>
                <a:latin typeface="Helvetica" pitchFamily="2" charset="0"/>
              </a:rPr>
              <a:t> </a:t>
            </a:r>
            <a:r>
              <a:rPr lang="vi-VN" i="1" dirty="0">
                <a:solidFill>
                  <a:srgbClr val="000000"/>
                </a:solidFill>
                <a:latin typeface="Helvetica" pitchFamily="2" charset="0"/>
              </a:rPr>
              <a:t>trong</a:t>
            </a:r>
            <a:r>
              <a:rPr lang="vi-VN" dirty="0">
                <a:solidFill>
                  <a:srgbClr val="000000"/>
                </a:solidFill>
                <a:latin typeface="Helvetica" pitchFamily="2" charset="0"/>
              </a:rPr>
              <a:t> </a:t>
            </a:r>
            <a:r>
              <a:rPr lang="vi-VN" b="1" i="1" dirty="0">
                <a:solidFill>
                  <a:srgbClr val="000000"/>
                </a:solidFill>
                <a:latin typeface="Helvetica" pitchFamily="2" charset="0"/>
              </a:rPr>
              <a:t>always_comb</a:t>
            </a:r>
            <a:r>
              <a:rPr lang="vi-VN" dirty="0">
                <a:solidFill>
                  <a:srgbClr val="000000"/>
                </a:solidFill>
                <a:latin typeface="Helvetica" pitchFamily="2" charset="0"/>
              </a:rPr>
              <a:t> </a:t>
            </a:r>
            <a:r>
              <a:rPr lang="vi-VN" i="1" dirty="0">
                <a:solidFill>
                  <a:srgbClr val="000000"/>
                </a:solidFill>
                <a:latin typeface="Helvetica" pitchFamily="2" charset="0"/>
              </a:rPr>
              <a:t>nhưng</a:t>
            </a:r>
            <a:r>
              <a:rPr lang="vi-VN" dirty="0">
                <a:solidFill>
                  <a:srgbClr val="000000"/>
                </a:solidFill>
                <a:latin typeface="Helvetica" pitchFamily="2" charset="0"/>
              </a:rPr>
              <a:t> </a:t>
            </a:r>
            <a:r>
              <a:rPr lang="vi-VN" i="1" dirty="0">
                <a:solidFill>
                  <a:srgbClr val="000000"/>
                </a:solidFill>
                <a:latin typeface="Helvetica" pitchFamily="2" charset="0"/>
              </a:rPr>
              <a:t>với</a:t>
            </a:r>
            <a:r>
              <a:rPr lang="vi-VN" dirty="0">
                <a:solidFill>
                  <a:srgbClr val="000000"/>
                </a:solidFill>
                <a:latin typeface="Helvetica" pitchFamily="2" charset="0"/>
              </a:rPr>
              <a:t> </a:t>
            </a:r>
            <a:r>
              <a:rPr lang="vi-VN" i="1" dirty="0">
                <a:solidFill>
                  <a:srgbClr val="000000"/>
                </a:solidFill>
                <a:latin typeface="Helvetica" pitchFamily="2" charset="0"/>
              </a:rPr>
              <a:t>sự</a:t>
            </a:r>
            <a:r>
              <a:rPr lang="vi-VN" dirty="0">
                <a:solidFill>
                  <a:srgbClr val="000000"/>
                </a:solidFill>
                <a:latin typeface="Helvetica" pitchFamily="2" charset="0"/>
              </a:rPr>
              <a:t> </a:t>
            </a:r>
            <a:r>
              <a:rPr lang="vi-VN" i="1" dirty="0">
                <a:solidFill>
                  <a:srgbClr val="000000"/>
                </a:solidFill>
                <a:latin typeface="Helvetica" pitchFamily="2" charset="0"/>
              </a:rPr>
              <a:t>thông</a:t>
            </a:r>
            <a:r>
              <a:rPr lang="vi-VN" dirty="0">
                <a:solidFill>
                  <a:srgbClr val="000000"/>
                </a:solidFill>
                <a:latin typeface="Helvetica" pitchFamily="2" charset="0"/>
              </a:rPr>
              <a:t> </a:t>
            </a:r>
            <a:r>
              <a:rPr lang="vi-VN" i="1" dirty="0">
                <a:solidFill>
                  <a:srgbClr val="000000"/>
                </a:solidFill>
                <a:latin typeface="Helvetica" pitchFamily="2" charset="0"/>
              </a:rPr>
              <a:t>hiểu</a:t>
            </a:r>
            <a:r>
              <a:rPr lang="vi-VN" dirty="0">
                <a:solidFill>
                  <a:srgbClr val="000000"/>
                </a:solidFill>
                <a:latin typeface="Helvetica" pitchFamily="2" charset="0"/>
              </a:rPr>
              <a:t> </a:t>
            </a:r>
            <a:r>
              <a:rPr lang="vi-VN" i="1" dirty="0">
                <a:solidFill>
                  <a:srgbClr val="000000"/>
                </a:solidFill>
                <a:latin typeface="Helvetica" pitchFamily="2" charset="0"/>
              </a:rPr>
              <a:t>datapath</a:t>
            </a:r>
            <a:r>
              <a:rPr lang="vi-VN" dirty="0">
                <a:solidFill>
                  <a:srgbClr val="000000"/>
                </a:solidFill>
                <a:latin typeface="Helvetica" pitchFamily="2" charset="0"/>
              </a:rPr>
              <a:t> </a:t>
            </a:r>
            <a:r>
              <a:rPr lang="vi-VN" i="1" dirty="0">
                <a:solidFill>
                  <a:srgbClr val="000000"/>
                </a:solidFill>
                <a:latin typeface="Helvetica" pitchFamily="2" charset="0"/>
              </a:rPr>
              <a:t>của</a:t>
            </a:r>
            <a:r>
              <a:rPr lang="vi-VN" dirty="0">
                <a:solidFill>
                  <a:srgbClr val="000000"/>
                </a:solidFill>
                <a:latin typeface="Helvetica" pitchFamily="2" charset="0"/>
              </a:rPr>
              <a:t> </a:t>
            </a:r>
            <a:r>
              <a:rPr lang="vi-VN" i="1" dirty="0">
                <a:solidFill>
                  <a:srgbClr val="000000"/>
                </a:solidFill>
                <a:latin typeface="Helvetica" pitchFamily="2" charset="0"/>
              </a:rPr>
              <a:t>mạch.</a:t>
            </a:r>
            <a:endParaRPr lang="vi-VN" dirty="0">
              <a:solidFill>
                <a:srgbClr val="000000"/>
              </a:solidFill>
              <a:effectLst/>
              <a:latin typeface="Helvetica" pitchFamily="2" charset="0"/>
            </a:endParaRPr>
          </a:p>
        </p:txBody>
      </p:sp>
      <p:pic>
        <p:nvPicPr>
          <p:cNvPr id="8" name="Picture 7">
            <a:extLst>
              <a:ext uri="{FF2B5EF4-FFF2-40B4-BE49-F238E27FC236}">
                <a16:creationId xmlns:a16="http://schemas.microsoft.com/office/drawing/2014/main" id="{3DFB9AEF-463D-804F-88E9-9D23E3B13061}"/>
              </a:ext>
            </a:extLst>
          </p:cNvPr>
          <p:cNvPicPr>
            <a:picLocks noChangeAspect="1"/>
          </p:cNvPicPr>
          <p:nvPr/>
        </p:nvPicPr>
        <p:blipFill>
          <a:blip r:embed="rId4"/>
          <a:stretch>
            <a:fillRect/>
          </a:stretch>
        </p:blipFill>
        <p:spPr>
          <a:xfrm>
            <a:off x="197738" y="1395705"/>
            <a:ext cx="5366483" cy="1786417"/>
          </a:xfrm>
          <a:prstGeom prst="rect">
            <a:avLst/>
          </a:prstGeom>
        </p:spPr>
      </p:pic>
      <p:pic>
        <p:nvPicPr>
          <p:cNvPr id="9" name="Picture 8">
            <a:extLst>
              <a:ext uri="{FF2B5EF4-FFF2-40B4-BE49-F238E27FC236}">
                <a16:creationId xmlns:a16="http://schemas.microsoft.com/office/drawing/2014/main" id="{B4D8DE7D-B5BD-EC4B-89BC-34B5AC52A52A}"/>
              </a:ext>
            </a:extLst>
          </p:cNvPr>
          <p:cNvPicPr>
            <a:picLocks noChangeAspect="1"/>
          </p:cNvPicPr>
          <p:nvPr/>
        </p:nvPicPr>
        <p:blipFill>
          <a:blip r:embed="rId5"/>
          <a:stretch>
            <a:fillRect/>
          </a:stretch>
        </p:blipFill>
        <p:spPr>
          <a:xfrm>
            <a:off x="5987358" y="1392225"/>
            <a:ext cx="5954723" cy="1786417"/>
          </a:xfrm>
          <a:prstGeom prst="rect">
            <a:avLst/>
          </a:prstGeom>
        </p:spPr>
      </p:pic>
    </p:spTree>
    <p:extLst>
      <p:ext uri="{BB962C8B-B14F-4D97-AF65-F5344CB8AC3E}">
        <p14:creationId xmlns:p14="http://schemas.microsoft.com/office/powerpoint/2010/main" val="673541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7280F1-471D-934C-8DC0-ED9006214074}"/>
              </a:ext>
            </a:extLst>
          </p:cNvPr>
          <p:cNvPicPr>
            <a:picLocks noChangeAspect="1"/>
          </p:cNvPicPr>
          <p:nvPr/>
        </p:nvPicPr>
        <p:blipFill>
          <a:blip r:embed="rId3"/>
          <a:stretch>
            <a:fillRect/>
          </a:stretch>
        </p:blipFill>
        <p:spPr>
          <a:xfrm>
            <a:off x="0" y="0"/>
            <a:ext cx="12192000" cy="6858000"/>
          </a:xfrm>
          <a:prstGeom prst="rect">
            <a:avLst/>
          </a:prstGeom>
        </p:spPr>
      </p:pic>
      <p:sp>
        <p:nvSpPr>
          <p:cNvPr id="69" name="Project Status">
            <a:extLst>
              <a:ext uri="{FF2B5EF4-FFF2-40B4-BE49-F238E27FC236}">
                <a16:creationId xmlns:a16="http://schemas.microsoft.com/office/drawing/2014/main" id="{55F19D8C-4A3C-494C-A9ED-98852F37B256}"/>
              </a:ext>
            </a:extLst>
          </p:cNvPr>
          <p:cNvSpPr txBox="1"/>
          <p:nvPr/>
        </p:nvSpPr>
        <p:spPr>
          <a:xfrm>
            <a:off x="201010" y="130491"/>
            <a:ext cx="5894989"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VN" sz="2200" b="1" dirty="0">
                <a:solidFill>
                  <a:srgbClr val="302280"/>
                </a:solidFill>
              </a:rPr>
              <a:t>2. Always_ff</a:t>
            </a:r>
          </a:p>
        </p:txBody>
      </p:sp>
      <p:sp>
        <p:nvSpPr>
          <p:cNvPr id="2" name="Rectangle 1">
            <a:extLst>
              <a:ext uri="{FF2B5EF4-FFF2-40B4-BE49-F238E27FC236}">
                <a16:creationId xmlns:a16="http://schemas.microsoft.com/office/drawing/2014/main" id="{A7DBCD95-CA54-9148-AA80-68486D9F8158}"/>
              </a:ext>
            </a:extLst>
          </p:cNvPr>
          <p:cNvSpPr/>
          <p:nvPr/>
        </p:nvSpPr>
        <p:spPr>
          <a:xfrm>
            <a:off x="460853" y="571637"/>
            <a:ext cx="6077305" cy="369332"/>
          </a:xfrm>
          <a:prstGeom prst="rect">
            <a:avLst/>
          </a:prstGeom>
        </p:spPr>
        <p:txBody>
          <a:bodyPr wrap="none">
            <a:spAutoFit/>
          </a:bodyPr>
          <a:lstStyle/>
          <a:p>
            <a:pPr marL="285750" indent="-285750">
              <a:buFont typeface="Courier New" panose="02070309020205020404" pitchFamily="49" charset="0"/>
              <a:buChar char="o"/>
            </a:pPr>
            <a:r>
              <a:rPr lang="vi-VN" dirty="0">
                <a:solidFill>
                  <a:srgbClr val="000000"/>
                </a:solidFill>
                <a:latin typeface="Helvetica" pitchFamily="2" charset="0"/>
              </a:rPr>
              <a:t>Từ ví dụ trên, always có thể tạo ra D-Flip</a:t>
            </a:r>
            <a:r>
              <a:rPr lang="el-GR" dirty="0">
                <a:solidFill>
                  <a:srgbClr val="000000"/>
                </a:solidFill>
                <a:latin typeface="Helvetica" pitchFamily="2" charset="0"/>
              </a:rPr>
              <a:t>Ο</a:t>
            </a:r>
            <a:r>
              <a:rPr lang="vi-VN" dirty="0">
                <a:solidFill>
                  <a:srgbClr val="000000"/>
                </a:solidFill>
                <a:latin typeface="Helvetica" pitchFamily="2" charset="0"/>
              </a:rPr>
              <a:t>op như sau:</a:t>
            </a:r>
            <a:endParaRPr lang="vi-VN" dirty="0">
              <a:solidFill>
                <a:srgbClr val="000000"/>
              </a:solidFill>
              <a:effectLst/>
              <a:latin typeface="Helvetica" pitchFamily="2" charset="0"/>
            </a:endParaRPr>
          </a:p>
        </p:txBody>
      </p:sp>
      <p:pic>
        <p:nvPicPr>
          <p:cNvPr id="3" name="Picture 2">
            <a:extLst>
              <a:ext uri="{FF2B5EF4-FFF2-40B4-BE49-F238E27FC236}">
                <a16:creationId xmlns:a16="http://schemas.microsoft.com/office/drawing/2014/main" id="{0034D50D-863E-5848-938B-FA4E17E59E19}"/>
              </a:ext>
            </a:extLst>
          </p:cNvPr>
          <p:cNvPicPr>
            <a:picLocks noChangeAspect="1"/>
          </p:cNvPicPr>
          <p:nvPr/>
        </p:nvPicPr>
        <p:blipFill>
          <a:blip r:embed="rId4"/>
          <a:stretch>
            <a:fillRect/>
          </a:stretch>
        </p:blipFill>
        <p:spPr>
          <a:xfrm>
            <a:off x="2139949" y="1012783"/>
            <a:ext cx="7912100" cy="1244600"/>
          </a:xfrm>
          <a:prstGeom prst="rect">
            <a:avLst/>
          </a:prstGeom>
        </p:spPr>
      </p:pic>
      <p:sp>
        <p:nvSpPr>
          <p:cNvPr id="5" name="Rectangle 4">
            <a:extLst>
              <a:ext uri="{FF2B5EF4-FFF2-40B4-BE49-F238E27FC236}">
                <a16:creationId xmlns:a16="http://schemas.microsoft.com/office/drawing/2014/main" id="{32098FF1-D1D0-164C-85AD-724AB0B03C7F}"/>
              </a:ext>
            </a:extLst>
          </p:cNvPr>
          <p:cNvSpPr/>
          <p:nvPr/>
        </p:nvSpPr>
        <p:spPr>
          <a:xfrm>
            <a:off x="460852" y="2410280"/>
            <a:ext cx="11650083" cy="646331"/>
          </a:xfrm>
          <a:prstGeom prst="rect">
            <a:avLst/>
          </a:prstGeom>
        </p:spPr>
        <p:txBody>
          <a:bodyPr wrap="square">
            <a:spAutoFit/>
          </a:bodyPr>
          <a:lstStyle/>
          <a:p>
            <a:pPr marL="285750" indent="-285750">
              <a:buFont typeface="Courier New" panose="02070309020205020404" pitchFamily="49" charset="0"/>
              <a:buChar char="o"/>
            </a:pPr>
            <a:r>
              <a:rPr lang="vi-VN" dirty="0">
                <a:solidFill>
                  <a:srgbClr val="000000"/>
                </a:solidFill>
                <a:latin typeface="Helvetica" pitchFamily="2" charset="0"/>
              </a:rPr>
              <a:t>Tuy nhiên, để báo cho compiler biết ở đó người thiết kế muốn tạo Flipflop, </a:t>
            </a:r>
            <a:r>
              <a:rPr lang="vi-VN" b="1" dirty="0">
                <a:solidFill>
                  <a:srgbClr val="000000"/>
                </a:solidFill>
                <a:latin typeface="Helvetica" pitchFamily="2" charset="0"/>
              </a:rPr>
              <a:t>always_</a:t>
            </a:r>
            <a:r>
              <a:rPr lang="en-US" b="1" dirty="0">
                <a:solidFill>
                  <a:srgbClr val="000000"/>
                </a:solidFill>
                <a:latin typeface="Helvetica" pitchFamily="2" charset="0"/>
              </a:rPr>
              <a:t>ff</a:t>
            </a:r>
            <a:r>
              <a:rPr lang="el-GR" dirty="0">
                <a:solidFill>
                  <a:srgbClr val="000000"/>
                </a:solidFill>
                <a:latin typeface="Helvetica" pitchFamily="2" charset="0"/>
              </a:rPr>
              <a:t> </a:t>
            </a:r>
            <a:r>
              <a:rPr lang="vi-VN" dirty="0">
                <a:solidFill>
                  <a:srgbClr val="000000"/>
                </a:solidFill>
                <a:latin typeface="Helvetica" pitchFamily="2" charset="0"/>
              </a:rPr>
              <a:t>sẽ được sử dụng thay cho </a:t>
            </a:r>
            <a:r>
              <a:rPr lang="vi-VN" b="1" dirty="0">
                <a:solidFill>
                  <a:srgbClr val="000000"/>
                </a:solidFill>
                <a:latin typeface="Helvetica" pitchFamily="2" charset="0"/>
              </a:rPr>
              <a:t>always</a:t>
            </a:r>
            <a:r>
              <a:rPr lang="vi-VN" dirty="0">
                <a:solidFill>
                  <a:srgbClr val="000000"/>
                </a:solidFill>
                <a:latin typeface="Helvetica" pitchFamily="2" charset="0"/>
              </a:rPr>
              <a:t> thông thường.</a:t>
            </a:r>
            <a:endParaRPr lang="vi-VN" dirty="0">
              <a:solidFill>
                <a:srgbClr val="000000"/>
              </a:solidFill>
              <a:effectLst/>
              <a:latin typeface="Helvetica" pitchFamily="2" charset="0"/>
            </a:endParaRPr>
          </a:p>
        </p:txBody>
      </p:sp>
      <p:pic>
        <p:nvPicPr>
          <p:cNvPr id="6" name="Picture 5">
            <a:extLst>
              <a:ext uri="{FF2B5EF4-FFF2-40B4-BE49-F238E27FC236}">
                <a16:creationId xmlns:a16="http://schemas.microsoft.com/office/drawing/2014/main" id="{4F4B4DD2-794B-394F-A68A-EEE6E6D409E7}"/>
              </a:ext>
            </a:extLst>
          </p:cNvPr>
          <p:cNvPicPr>
            <a:picLocks noChangeAspect="1"/>
          </p:cNvPicPr>
          <p:nvPr/>
        </p:nvPicPr>
        <p:blipFill>
          <a:blip r:embed="rId5"/>
          <a:stretch>
            <a:fillRect/>
          </a:stretch>
        </p:blipFill>
        <p:spPr>
          <a:xfrm>
            <a:off x="2139949" y="3056611"/>
            <a:ext cx="7912100" cy="1257300"/>
          </a:xfrm>
          <a:prstGeom prst="rect">
            <a:avLst/>
          </a:prstGeom>
        </p:spPr>
      </p:pic>
      <p:sp>
        <p:nvSpPr>
          <p:cNvPr id="7" name="Rectangle 6">
            <a:extLst>
              <a:ext uri="{FF2B5EF4-FFF2-40B4-BE49-F238E27FC236}">
                <a16:creationId xmlns:a16="http://schemas.microsoft.com/office/drawing/2014/main" id="{73332BBD-9397-1342-80BF-59B1EB1DCCF7}"/>
              </a:ext>
            </a:extLst>
          </p:cNvPr>
          <p:cNvSpPr/>
          <p:nvPr/>
        </p:nvSpPr>
        <p:spPr>
          <a:xfrm>
            <a:off x="460852" y="4525922"/>
            <a:ext cx="10910782" cy="369332"/>
          </a:xfrm>
          <a:prstGeom prst="rect">
            <a:avLst/>
          </a:prstGeom>
        </p:spPr>
        <p:txBody>
          <a:bodyPr wrap="square">
            <a:spAutoFit/>
          </a:bodyPr>
          <a:lstStyle/>
          <a:p>
            <a:pPr marL="285750" indent="-285750">
              <a:buFont typeface="Wingdings" pitchFamily="2" charset="2"/>
              <a:buChar char="v"/>
            </a:pPr>
            <a:r>
              <a:rPr lang="en-US" i="1" dirty="0" err="1">
                <a:solidFill>
                  <a:srgbClr val="000000"/>
                </a:solidFill>
                <a:latin typeface="Helvetica" pitchFamily="2" charset="0"/>
              </a:rPr>
              <a:t>Luôn</a:t>
            </a:r>
            <a:r>
              <a:rPr lang="en-US" dirty="0">
                <a:solidFill>
                  <a:srgbClr val="000000"/>
                </a:solidFill>
                <a:latin typeface="Helvetica" pitchFamily="2" charset="0"/>
              </a:rPr>
              <a:t> </a:t>
            </a:r>
            <a:r>
              <a:rPr lang="en-US" i="1" dirty="0" err="1">
                <a:solidFill>
                  <a:srgbClr val="000000"/>
                </a:solidFill>
                <a:latin typeface="Helvetica" pitchFamily="2" charset="0"/>
              </a:rPr>
              <a:t>luôn</a:t>
            </a:r>
            <a:r>
              <a:rPr lang="en-US" dirty="0">
                <a:solidFill>
                  <a:srgbClr val="000000"/>
                </a:solidFill>
                <a:latin typeface="Helvetica" pitchFamily="2" charset="0"/>
              </a:rPr>
              <a:t> </a:t>
            </a:r>
            <a:r>
              <a:rPr lang="en-US" i="1" dirty="0" err="1">
                <a:solidFill>
                  <a:srgbClr val="000000"/>
                </a:solidFill>
                <a:latin typeface="Helvetica" pitchFamily="2" charset="0"/>
              </a:rPr>
              <a:t>sử</a:t>
            </a:r>
            <a:r>
              <a:rPr lang="en-US" dirty="0">
                <a:solidFill>
                  <a:srgbClr val="000000"/>
                </a:solidFill>
                <a:latin typeface="Helvetica" pitchFamily="2" charset="0"/>
              </a:rPr>
              <a:t> </a:t>
            </a:r>
            <a:r>
              <a:rPr lang="en-US" i="1" dirty="0" err="1">
                <a:solidFill>
                  <a:srgbClr val="000000"/>
                </a:solidFill>
                <a:latin typeface="Helvetica" pitchFamily="2" charset="0"/>
              </a:rPr>
              <a:t>dụng</a:t>
            </a:r>
            <a:r>
              <a:rPr lang="en-US" dirty="0">
                <a:solidFill>
                  <a:srgbClr val="000000"/>
                </a:solidFill>
                <a:latin typeface="Helvetica" pitchFamily="2" charset="0"/>
              </a:rPr>
              <a:t> </a:t>
            </a:r>
            <a:r>
              <a:rPr lang="en-US" b="1" i="1" dirty="0" err="1">
                <a:solidFill>
                  <a:srgbClr val="000000"/>
                </a:solidFill>
                <a:latin typeface="Helvetica" pitchFamily="2" charset="0"/>
              </a:rPr>
              <a:t>always_ﬀ</a:t>
            </a:r>
            <a:r>
              <a:rPr lang="en-US" dirty="0">
                <a:solidFill>
                  <a:srgbClr val="000000"/>
                </a:solidFill>
                <a:latin typeface="Helvetica" pitchFamily="2" charset="0"/>
              </a:rPr>
              <a:t> </a:t>
            </a:r>
            <a:r>
              <a:rPr lang="en-US" i="1" dirty="0" err="1">
                <a:solidFill>
                  <a:srgbClr val="000000"/>
                </a:solidFill>
                <a:latin typeface="Helvetica" pitchFamily="2" charset="0"/>
              </a:rPr>
              <a:t>khi</a:t>
            </a:r>
            <a:r>
              <a:rPr lang="en-US" dirty="0">
                <a:solidFill>
                  <a:srgbClr val="000000"/>
                </a:solidFill>
                <a:latin typeface="Helvetica" pitchFamily="2" charset="0"/>
              </a:rPr>
              <a:t> </a:t>
            </a:r>
            <a:r>
              <a:rPr lang="en-US" i="1" dirty="0" err="1">
                <a:solidFill>
                  <a:srgbClr val="000000"/>
                </a:solidFill>
                <a:latin typeface="Helvetica" pitchFamily="2" charset="0"/>
              </a:rPr>
              <a:t>thiết</a:t>
            </a:r>
            <a:r>
              <a:rPr lang="en-US" dirty="0">
                <a:solidFill>
                  <a:srgbClr val="000000"/>
                </a:solidFill>
                <a:latin typeface="Helvetica" pitchFamily="2" charset="0"/>
              </a:rPr>
              <a:t> </a:t>
            </a:r>
            <a:r>
              <a:rPr lang="en-US" i="1" dirty="0" err="1">
                <a:solidFill>
                  <a:srgbClr val="000000"/>
                </a:solidFill>
                <a:latin typeface="Helvetica" pitchFamily="2" charset="0"/>
              </a:rPr>
              <a:t>kế</a:t>
            </a:r>
            <a:r>
              <a:rPr lang="en-US" dirty="0">
                <a:solidFill>
                  <a:srgbClr val="000000"/>
                </a:solidFill>
                <a:latin typeface="Helvetica" pitchFamily="2" charset="0"/>
              </a:rPr>
              <a:t> </a:t>
            </a:r>
            <a:r>
              <a:rPr lang="en-US" i="1" dirty="0" err="1">
                <a:solidFill>
                  <a:srgbClr val="000000"/>
                </a:solidFill>
                <a:latin typeface="Helvetica" pitchFamily="2" charset="0"/>
              </a:rPr>
              <a:t>mạch</a:t>
            </a:r>
            <a:r>
              <a:rPr lang="en-US" dirty="0">
                <a:solidFill>
                  <a:srgbClr val="000000"/>
                </a:solidFill>
                <a:latin typeface="Helvetica" pitchFamily="2" charset="0"/>
              </a:rPr>
              <a:t> </a:t>
            </a:r>
            <a:r>
              <a:rPr lang="en-US" i="1" dirty="0" err="1">
                <a:solidFill>
                  <a:srgbClr val="000000"/>
                </a:solidFill>
                <a:latin typeface="Helvetica" pitchFamily="2" charset="0"/>
              </a:rPr>
              <a:t>có</a:t>
            </a:r>
            <a:r>
              <a:rPr lang="en-US" dirty="0">
                <a:solidFill>
                  <a:srgbClr val="000000"/>
                </a:solidFill>
                <a:latin typeface="Helvetica" pitchFamily="2" charset="0"/>
              </a:rPr>
              <a:t> </a:t>
            </a:r>
            <a:r>
              <a:rPr lang="en-US" i="1" dirty="0" err="1">
                <a:solidFill>
                  <a:srgbClr val="000000"/>
                </a:solidFill>
                <a:latin typeface="Helvetica" pitchFamily="2" charset="0"/>
              </a:rPr>
              <a:t>liên</a:t>
            </a:r>
            <a:r>
              <a:rPr lang="en-US" dirty="0">
                <a:solidFill>
                  <a:srgbClr val="000000"/>
                </a:solidFill>
                <a:latin typeface="Helvetica" pitchFamily="2" charset="0"/>
              </a:rPr>
              <a:t> </a:t>
            </a:r>
            <a:r>
              <a:rPr lang="en-US" i="1" dirty="0" err="1">
                <a:solidFill>
                  <a:srgbClr val="000000"/>
                </a:solidFill>
                <a:latin typeface="Helvetica" pitchFamily="2" charset="0"/>
              </a:rPr>
              <a:t>quan</a:t>
            </a:r>
            <a:r>
              <a:rPr lang="en-US" dirty="0">
                <a:solidFill>
                  <a:srgbClr val="000000"/>
                </a:solidFill>
                <a:latin typeface="Helvetica" pitchFamily="2" charset="0"/>
              </a:rPr>
              <a:t> </a:t>
            </a:r>
            <a:r>
              <a:rPr lang="en-US" i="1" dirty="0" err="1">
                <a:solidFill>
                  <a:srgbClr val="000000"/>
                </a:solidFill>
                <a:latin typeface="Helvetica" pitchFamily="2" charset="0"/>
              </a:rPr>
              <a:t>tới</a:t>
            </a:r>
            <a:r>
              <a:rPr lang="en-US" dirty="0">
                <a:solidFill>
                  <a:srgbClr val="000000"/>
                </a:solidFill>
                <a:latin typeface="Helvetica" pitchFamily="2" charset="0"/>
              </a:rPr>
              <a:t> </a:t>
            </a:r>
            <a:r>
              <a:rPr lang="en-US" i="1" dirty="0">
                <a:solidFill>
                  <a:srgbClr val="000000"/>
                </a:solidFill>
                <a:latin typeface="Helvetica" pitchFamily="2" charset="0"/>
              </a:rPr>
              <a:t>ﬂipﬂop</a:t>
            </a:r>
            <a:r>
              <a:rPr lang="en-US" dirty="0">
                <a:solidFill>
                  <a:srgbClr val="000000"/>
                </a:solidFill>
                <a:latin typeface="Helvetica" pitchFamily="2" charset="0"/>
              </a:rPr>
              <a:t> </a:t>
            </a:r>
            <a:r>
              <a:rPr lang="en-US" i="1" dirty="0" err="1">
                <a:solidFill>
                  <a:srgbClr val="000000"/>
                </a:solidFill>
                <a:latin typeface="Helvetica" pitchFamily="2" charset="0"/>
              </a:rPr>
              <a:t>hoặc</a:t>
            </a:r>
            <a:r>
              <a:rPr lang="en-US" dirty="0">
                <a:solidFill>
                  <a:srgbClr val="000000"/>
                </a:solidFill>
                <a:latin typeface="Helvetica" pitchFamily="2" charset="0"/>
              </a:rPr>
              <a:t> </a:t>
            </a:r>
            <a:r>
              <a:rPr lang="en-US" i="1" dirty="0">
                <a:solidFill>
                  <a:srgbClr val="000000"/>
                </a:solidFill>
                <a:latin typeface="Helvetica" pitchFamily="2" charset="0"/>
              </a:rPr>
              <a:t>register.</a:t>
            </a:r>
            <a:endParaRPr lang="en-US" dirty="0">
              <a:solidFill>
                <a:srgbClr val="000000"/>
              </a:solidFill>
              <a:effectLst/>
              <a:latin typeface="Helvetica" pitchFamily="2" charset="0"/>
            </a:endParaRPr>
          </a:p>
        </p:txBody>
      </p:sp>
    </p:spTree>
    <p:extLst>
      <p:ext uri="{BB962C8B-B14F-4D97-AF65-F5344CB8AC3E}">
        <p14:creationId xmlns:p14="http://schemas.microsoft.com/office/powerpoint/2010/main" val="29464673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7280F1-471D-934C-8DC0-ED9006214074}"/>
              </a:ext>
            </a:extLst>
          </p:cNvPr>
          <p:cNvPicPr>
            <a:picLocks noChangeAspect="1"/>
          </p:cNvPicPr>
          <p:nvPr/>
        </p:nvPicPr>
        <p:blipFill>
          <a:blip r:embed="rId3"/>
          <a:stretch>
            <a:fillRect/>
          </a:stretch>
        </p:blipFill>
        <p:spPr>
          <a:xfrm>
            <a:off x="0" y="0"/>
            <a:ext cx="12192000" cy="6858000"/>
          </a:xfrm>
          <a:prstGeom prst="rect">
            <a:avLst/>
          </a:prstGeom>
        </p:spPr>
      </p:pic>
      <p:sp>
        <p:nvSpPr>
          <p:cNvPr id="69" name="Project Status">
            <a:extLst>
              <a:ext uri="{FF2B5EF4-FFF2-40B4-BE49-F238E27FC236}">
                <a16:creationId xmlns:a16="http://schemas.microsoft.com/office/drawing/2014/main" id="{55F19D8C-4A3C-494C-A9ED-98852F37B256}"/>
              </a:ext>
            </a:extLst>
          </p:cNvPr>
          <p:cNvSpPr txBox="1"/>
          <p:nvPr/>
        </p:nvSpPr>
        <p:spPr>
          <a:xfrm>
            <a:off x="201010" y="130491"/>
            <a:ext cx="5894989"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VN" sz="2200" b="1" dirty="0">
                <a:solidFill>
                  <a:srgbClr val="302280"/>
                </a:solidFill>
              </a:rPr>
              <a:t>3. Sequential Logic</a:t>
            </a:r>
          </a:p>
        </p:txBody>
      </p:sp>
      <p:sp>
        <p:nvSpPr>
          <p:cNvPr id="2" name="Rectangle 1">
            <a:extLst>
              <a:ext uri="{FF2B5EF4-FFF2-40B4-BE49-F238E27FC236}">
                <a16:creationId xmlns:a16="http://schemas.microsoft.com/office/drawing/2014/main" id="{E95F008A-EB4B-DF4C-8D0E-84E20FFCAE56}"/>
              </a:ext>
            </a:extLst>
          </p:cNvPr>
          <p:cNvSpPr/>
          <p:nvPr/>
        </p:nvSpPr>
        <p:spPr>
          <a:xfrm>
            <a:off x="201010" y="571637"/>
            <a:ext cx="11858017" cy="923330"/>
          </a:xfrm>
          <a:prstGeom prst="rect">
            <a:avLst/>
          </a:prstGeom>
        </p:spPr>
        <p:txBody>
          <a:bodyPr wrap="square">
            <a:spAutoFit/>
          </a:bodyPr>
          <a:lstStyle/>
          <a:p>
            <a:pPr marL="285750" indent="-285750">
              <a:buFont typeface="Courier New" panose="02070309020205020404" pitchFamily="49" charset="0"/>
              <a:buChar char="o"/>
            </a:pPr>
            <a:r>
              <a:rPr lang="vi-VN" dirty="0">
                <a:solidFill>
                  <a:srgbClr val="000000"/>
                </a:solidFill>
                <a:latin typeface="Helvetica" pitchFamily="2" charset="0"/>
              </a:rPr>
              <a:t>Mạch sequential cơ bản là mạch combinational nhưng có phần tử memory (nhớ), điều này khiến ngõ ra (thông thường) sẽ thay đổi khi có sự thay đổi phần tử lái của memory (tín hiệu thay đổi (latch) hoặc xung clock). Ở đây chỉ xét xung clock.</a:t>
            </a:r>
            <a:endParaRPr lang="vi-VN" dirty="0">
              <a:solidFill>
                <a:srgbClr val="000000"/>
              </a:solidFill>
              <a:effectLst/>
              <a:latin typeface="Helvetica" pitchFamily="2" charset="0"/>
            </a:endParaRPr>
          </a:p>
        </p:txBody>
      </p:sp>
      <p:sp>
        <p:nvSpPr>
          <p:cNvPr id="3" name="Rectangle 2">
            <a:extLst>
              <a:ext uri="{FF2B5EF4-FFF2-40B4-BE49-F238E27FC236}">
                <a16:creationId xmlns:a16="http://schemas.microsoft.com/office/drawing/2014/main" id="{EB1F71C1-1F1D-6843-9C5F-7005CCE7FC88}"/>
              </a:ext>
            </a:extLst>
          </p:cNvPr>
          <p:cNvSpPr/>
          <p:nvPr/>
        </p:nvSpPr>
        <p:spPr>
          <a:xfrm>
            <a:off x="201010" y="1494967"/>
            <a:ext cx="11789980" cy="369332"/>
          </a:xfrm>
          <a:prstGeom prst="rect">
            <a:avLst/>
          </a:prstGeom>
        </p:spPr>
        <p:txBody>
          <a:bodyPr wrap="square">
            <a:spAutoFit/>
          </a:bodyPr>
          <a:lstStyle/>
          <a:p>
            <a:pPr marL="285750" indent="-285750">
              <a:buFont typeface="Courier New" panose="02070309020205020404" pitchFamily="49" charset="0"/>
              <a:buChar char="o"/>
            </a:pPr>
            <a:r>
              <a:rPr lang="vi-VN" dirty="0">
                <a:solidFill>
                  <a:srgbClr val="000000"/>
                </a:solidFill>
                <a:latin typeface="Helvetica" pitchFamily="2" charset="0"/>
              </a:rPr>
              <a:t>Như vậy, một mạch sequential khi viết bằng SystemVerilog sẽ có dạng như sau:</a:t>
            </a:r>
            <a:endParaRPr lang="vi-VN" dirty="0">
              <a:solidFill>
                <a:srgbClr val="000000"/>
              </a:solidFill>
              <a:effectLst/>
              <a:latin typeface="Helvetica" pitchFamily="2" charset="0"/>
            </a:endParaRPr>
          </a:p>
        </p:txBody>
      </p:sp>
      <p:pic>
        <p:nvPicPr>
          <p:cNvPr id="5" name="Picture 4">
            <a:extLst>
              <a:ext uri="{FF2B5EF4-FFF2-40B4-BE49-F238E27FC236}">
                <a16:creationId xmlns:a16="http://schemas.microsoft.com/office/drawing/2014/main" id="{0D935876-06C1-B242-8BEF-4A2D98C5D74F}"/>
              </a:ext>
            </a:extLst>
          </p:cNvPr>
          <p:cNvPicPr>
            <a:picLocks noChangeAspect="1"/>
          </p:cNvPicPr>
          <p:nvPr/>
        </p:nvPicPr>
        <p:blipFill>
          <a:blip r:embed="rId4"/>
          <a:stretch>
            <a:fillRect/>
          </a:stretch>
        </p:blipFill>
        <p:spPr>
          <a:xfrm>
            <a:off x="891248" y="1936113"/>
            <a:ext cx="5238770" cy="4542817"/>
          </a:xfrm>
          <a:prstGeom prst="rect">
            <a:avLst/>
          </a:prstGeom>
        </p:spPr>
      </p:pic>
    </p:spTree>
    <p:extLst>
      <p:ext uri="{BB962C8B-B14F-4D97-AF65-F5344CB8AC3E}">
        <p14:creationId xmlns:p14="http://schemas.microsoft.com/office/powerpoint/2010/main" val="35301835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7280F1-471D-934C-8DC0-ED9006214074}"/>
              </a:ext>
            </a:extLst>
          </p:cNvPr>
          <p:cNvPicPr>
            <a:picLocks noChangeAspect="1"/>
          </p:cNvPicPr>
          <p:nvPr/>
        </p:nvPicPr>
        <p:blipFill>
          <a:blip r:embed="rId3"/>
          <a:stretch>
            <a:fillRect/>
          </a:stretch>
        </p:blipFill>
        <p:spPr>
          <a:xfrm>
            <a:off x="-1" y="22506"/>
            <a:ext cx="12192000" cy="6858000"/>
          </a:xfrm>
          <a:prstGeom prst="rect">
            <a:avLst/>
          </a:prstGeom>
        </p:spPr>
      </p:pic>
      <p:sp>
        <p:nvSpPr>
          <p:cNvPr id="69" name="Project Status">
            <a:extLst>
              <a:ext uri="{FF2B5EF4-FFF2-40B4-BE49-F238E27FC236}">
                <a16:creationId xmlns:a16="http://schemas.microsoft.com/office/drawing/2014/main" id="{55F19D8C-4A3C-494C-A9ED-98852F37B256}"/>
              </a:ext>
            </a:extLst>
          </p:cNvPr>
          <p:cNvSpPr txBox="1"/>
          <p:nvPr/>
        </p:nvSpPr>
        <p:spPr>
          <a:xfrm>
            <a:off x="201010" y="130491"/>
            <a:ext cx="5894989"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VN" sz="2200" b="1" dirty="0">
                <a:solidFill>
                  <a:srgbClr val="302280"/>
                </a:solidFill>
              </a:rPr>
              <a:t>4. Bài Tập </a:t>
            </a:r>
          </a:p>
        </p:txBody>
      </p:sp>
      <p:sp>
        <p:nvSpPr>
          <p:cNvPr id="6" name="Rectangle 5">
            <a:extLst>
              <a:ext uri="{FF2B5EF4-FFF2-40B4-BE49-F238E27FC236}">
                <a16:creationId xmlns:a16="http://schemas.microsoft.com/office/drawing/2014/main" id="{023CCD14-C551-9E47-A14B-1B29EE1A4786}"/>
              </a:ext>
            </a:extLst>
          </p:cNvPr>
          <p:cNvSpPr/>
          <p:nvPr/>
        </p:nvSpPr>
        <p:spPr>
          <a:xfrm>
            <a:off x="201009" y="707479"/>
            <a:ext cx="5618013" cy="369332"/>
          </a:xfrm>
          <a:prstGeom prst="rect">
            <a:avLst/>
          </a:prstGeom>
        </p:spPr>
        <p:txBody>
          <a:bodyPr wrap="none">
            <a:spAutoFit/>
          </a:bodyPr>
          <a:lstStyle/>
          <a:p>
            <a:r>
              <a:rPr lang="en-US" dirty="0">
                <a:solidFill>
                  <a:srgbClr val="000000"/>
                </a:solidFill>
                <a:latin typeface="Helvetica" pitchFamily="2" charset="0"/>
              </a:rPr>
              <a:t>1. </a:t>
            </a:r>
            <a:r>
              <a:rPr lang="en-US" dirty="0" err="1">
                <a:solidFill>
                  <a:srgbClr val="000000"/>
                </a:solidFill>
                <a:latin typeface="Helvetica" pitchFamily="2" charset="0"/>
              </a:rPr>
              <a:t>Thiết</a:t>
            </a:r>
            <a:r>
              <a:rPr lang="en-US" dirty="0">
                <a:solidFill>
                  <a:srgbClr val="000000"/>
                </a:solidFill>
                <a:latin typeface="Helvetica" pitchFamily="2" charset="0"/>
              </a:rPr>
              <a:t> </a:t>
            </a:r>
            <a:r>
              <a:rPr lang="en-US" dirty="0" err="1">
                <a:solidFill>
                  <a:srgbClr val="000000"/>
                </a:solidFill>
                <a:latin typeface="Helvetica" pitchFamily="2" charset="0"/>
              </a:rPr>
              <a:t>kế</a:t>
            </a:r>
            <a:r>
              <a:rPr lang="en-US" dirty="0">
                <a:solidFill>
                  <a:srgbClr val="000000"/>
                </a:solidFill>
                <a:latin typeface="Helvetica" pitchFamily="2" charset="0"/>
              </a:rPr>
              <a:t> DFF </a:t>
            </a:r>
            <a:r>
              <a:rPr lang="en-US" dirty="0" err="1">
                <a:solidFill>
                  <a:srgbClr val="000000"/>
                </a:solidFill>
                <a:latin typeface="Helvetica" pitchFamily="2" charset="0"/>
              </a:rPr>
              <a:t>có</a:t>
            </a:r>
            <a:r>
              <a:rPr lang="en-US" dirty="0">
                <a:solidFill>
                  <a:srgbClr val="000000"/>
                </a:solidFill>
                <a:latin typeface="Helvetica" pitchFamily="2" charset="0"/>
              </a:rPr>
              <a:t> port synchronous reset </a:t>
            </a:r>
            <a:r>
              <a:rPr lang="en-US" dirty="0" err="1">
                <a:solidFill>
                  <a:srgbClr val="000000"/>
                </a:solidFill>
                <a:latin typeface="Helvetica" pitchFamily="2" charset="0"/>
              </a:rPr>
              <a:t>và</a:t>
            </a:r>
            <a:r>
              <a:rPr lang="en-US" dirty="0">
                <a:solidFill>
                  <a:srgbClr val="000000"/>
                </a:solidFill>
                <a:latin typeface="Helvetica" pitchFamily="2" charset="0"/>
              </a:rPr>
              <a:t> enable.</a:t>
            </a:r>
            <a:endParaRPr lang="en-US" dirty="0">
              <a:solidFill>
                <a:srgbClr val="000000"/>
              </a:solidFill>
              <a:effectLst/>
              <a:latin typeface="Helvetica" pitchFamily="2" charset="0"/>
            </a:endParaRPr>
          </a:p>
        </p:txBody>
      </p:sp>
      <p:pic>
        <p:nvPicPr>
          <p:cNvPr id="58370" name="Picture 2">
            <a:extLst>
              <a:ext uri="{FF2B5EF4-FFF2-40B4-BE49-F238E27FC236}">
                <a16:creationId xmlns:a16="http://schemas.microsoft.com/office/drawing/2014/main" id="{3459B58C-26B9-0C46-9F27-2B026B9378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7462" y="175687"/>
            <a:ext cx="1974085" cy="185311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3169CBF-87D7-0346-A511-78DBDD0F4AAC}"/>
              </a:ext>
            </a:extLst>
          </p:cNvPr>
          <p:cNvSpPr/>
          <p:nvPr/>
        </p:nvSpPr>
        <p:spPr>
          <a:xfrm>
            <a:off x="201010" y="1078125"/>
            <a:ext cx="6096000" cy="646331"/>
          </a:xfrm>
          <a:prstGeom prst="rect">
            <a:avLst/>
          </a:prstGeom>
        </p:spPr>
        <p:txBody>
          <a:bodyPr>
            <a:spAutoFit/>
          </a:bodyPr>
          <a:lstStyle/>
          <a:p>
            <a:r>
              <a:rPr lang="vi-VN" dirty="0">
                <a:solidFill>
                  <a:srgbClr val="000000"/>
                </a:solidFill>
                <a:latin typeface="Helvetica" pitchFamily="2" charset="0"/>
              </a:rPr>
              <a:t>2. Thiết kế mạch synchronizer sử dụng 2 DFF có dạng như hình sau.</a:t>
            </a:r>
            <a:endParaRPr lang="vi-VN" dirty="0">
              <a:solidFill>
                <a:srgbClr val="000000"/>
              </a:solidFill>
              <a:effectLst/>
              <a:latin typeface="Helvetica" pitchFamily="2" charset="0"/>
            </a:endParaRPr>
          </a:p>
        </p:txBody>
      </p:sp>
      <p:pic>
        <p:nvPicPr>
          <p:cNvPr id="58372" name="Picture 4">
            <a:extLst>
              <a:ext uri="{FF2B5EF4-FFF2-40B4-BE49-F238E27FC236}">
                <a16:creationId xmlns:a16="http://schemas.microsoft.com/office/drawing/2014/main" id="{BD960F69-F699-5C4D-8D35-7F46E68558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009" y="1766088"/>
            <a:ext cx="6365489" cy="21641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679C729F-093E-AE43-8AE0-B5B2F2CC8B66}"/>
              </a:ext>
            </a:extLst>
          </p:cNvPr>
          <p:cNvSpPr/>
          <p:nvPr/>
        </p:nvSpPr>
        <p:spPr>
          <a:xfrm>
            <a:off x="201008" y="4012020"/>
            <a:ext cx="11793195" cy="646331"/>
          </a:xfrm>
          <a:prstGeom prst="rect">
            <a:avLst/>
          </a:prstGeom>
        </p:spPr>
        <p:txBody>
          <a:bodyPr wrap="square">
            <a:spAutoFit/>
          </a:bodyPr>
          <a:lstStyle/>
          <a:p>
            <a:r>
              <a:rPr lang="en-US" dirty="0">
                <a:solidFill>
                  <a:srgbClr val="000000"/>
                </a:solidFill>
                <a:latin typeface="Helvetica" pitchFamily="2" charset="0"/>
              </a:rPr>
              <a:t>3. </a:t>
            </a:r>
            <a:r>
              <a:rPr lang="en-US" dirty="0" err="1">
                <a:solidFill>
                  <a:srgbClr val="000000"/>
                </a:solidFill>
                <a:latin typeface="Helvetica" pitchFamily="2" charset="0"/>
              </a:rPr>
              <a:t>Thiết</a:t>
            </a:r>
            <a:r>
              <a:rPr lang="en-US" dirty="0">
                <a:solidFill>
                  <a:srgbClr val="000000"/>
                </a:solidFill>
                <a:latin typeface="Helvetica" pitchFamily="2" charset="0"/>
              </a:rPr>
              <a:t> </a:t>
            </a:r>
            <a:r>
              <a:rPr lang="en-US" dirty="0" err="1">
                <a:solidFill>
                  <a:srgbClr val="000000"/>
                </a:solidFill>
                <a:latin typeface="Helvetica" pitchFamily="2" charset="0"/>
              </a:rPr>
              <a:t>kế</a:t>
            </a:r>
            <a:r>
              <a:rPr lang="en-US" dirty="0">
                <a:solidFill>
                  <a:srgbClr val="000000"/>
                </a:solidFill>
                <a:latin typeface="Helvetica" pitchFamily="2" charset="0"/>
              </a:rPr>
              <a:t> </a:t>
            </a:r>
            <a:r>
              <a:rPr lang="en-US" dirty="0" err="1">
                <a:solidFill>
                  <a:srgbClr val="000000"/>
                </a:solidFill>
                <a:latin typeface="Helvetica" pitchFamily="2" charset="0"/>
              </a:rPr>
              <a:t>mạch</a:t>
            </a:r>
            <a:r>
              <a:rPr lang="en-US" dirty="0">
                <a:solidFill>
                  <a:srgbClr val="000000"/>
                </a:solidFill>
                <a:latin typeface="Helvetica" pitchFamily="2" charset="0"/>
              </a:rPr>
              <a:t> counter 4-bit </a:t>
            </a:r>
            <a:r>
              <a:rPr lang="en-US" dirty="0" err="1">
                <a:solidFill>
                  <a:srgbClr val="000000"/>
                </a:solidFill>
                <a:latin typeface="Helvetica" pitchFamily="2" charset="0"/>
              </a:rPr>
              <a:t>đếm</a:t>
            </a:r>
            <a:r>
              <a:rPr lang="en-US" dirty="0">
                <a:solidFill>
                  <a:srgbClr val="000000"/>
                </a:solidFill>
                <a:latin typeface="Helvetica" pitchFamily="2" charset="0"/>
              </a:rPr>
              <a:t> </a:t>
            </a:r>
            <a:r>
              <a:rPr lang="en-US" dirty="0" err="1">
                <a:solidFill>
                  <a:srgbClr val="000000"/>
                </a:solidFill>
                <a:latin typeface="Helvetica" pitchFamily="2" charset="0"/>
              </a:rPr>
              <a:t>lên</a:t>
            </a:r>
            <a:r>
              <a:rPr lang="en-US" dirty="0">
                <a:solidFill>
                  <a:srgbClr val="000000"/>
                </a:solidFill>
                <a:latin typeface="Helvetica" pitchFamily="2" charset="0"/>
              </a:rPr>
              <a:t> </a:t>
            </a:r>
            <a:r>
              <a:rPr lang="en-US" dirty="0" err="1">
                <a:solidFill>
                  <a:srgbClr val="000000"/>
                </a:solidFill>
                <a:latin typeface="Helvetica" pitchFamily="2" charset="0"/>
              </a:rPr>
              <a:t>nếu</a:t>
            </a:r>
            <a:r>
              <a:rPr lang="en-US" dirty="0">
                <a:solidFill>
                  <a:srgbClr val="000000"/>
                </a:solidFill>
                <a:latin typeface="Helvetica" pitchFamily="2" charset="0"/>
              </a:rPr>
              <a:t> </a:t>
            </a:r>
            <a:r>
              <a:rPr lang="en-US" b="1" dirty="0" err="1">
                <a:solidFill>
                  <a:srgbClr val="000000"/>
                </a:solidFill>
                <a:latin typeface="Helvetica" pitchFamily="2" charset="0"/>
              </a:rPr>
              <a:t>en</a:t>
            </a:r>
            <a:r>
              <a:rPr lang="en-US" dirty="0">
                <a:solidFill>
                  <a:srgbClr val="000000"/>
                </a:solidFill>
                <a:latin typeface="Helvetica" pitchFamily="2" charset="0"/>
              </a:rPr>
              <a:t> = 1, </a:t>
            </a:r>
            <a:r>
              <a:rPr lang="en-US" dirty="0" err="1">
                <a:solidFill>
                  <a:srgbClr val="000000"/>
                </a:solidFill>
                <a:latin typeface="Helvetica" pitchFamily="2" charset="0"/>
              </a:rPr>
              <a:t>ngõ</a:t>
            </a:r>
            <a:r>
              <a:rPr lang="en-US" dirty="0">
                <a:solidFill>
                  <a:srgbClr val="000000"/>
                </a:solidFill>
                <a:latin typeface="Helvetica" pitchFamily="2" charset="0"/>
              </a:rPr>
              <a:t> ra </a:t>
            </a:r>
            <a:r>
              <a:rPr lang="en-US" b="1" dirty="0">
                <a:solidFill>
                  <a:srgbClr val="000000"/>
                </a:solidFill>
                <a:latin typeface="Helvetica" pitchFamily="2" charset="0"/>
              </a:rPr>
              <a:t>counter</a:t>
            </a:r>
            <a:r>
              <a:rPr lang="en-US" dirty="0">
                <a:solidFill>
                  <a:srgbClr val="000000"/>
                </a:solidFill>
                <a:latin typeface="Helvetica" pitchFamily="2" charset="0"/>
              </a:rPr>
              <a:t> </a:t>
            </a:r>
            <a:r>
              <a:rPr lang="en-US" dirty="0" err="1">
                <a:solidFill>
                  <a:srgbClr val="000000"/>
                </a:solidFill>
                <a:latin typeface="Helvetica" pitchFamily="2" charset="0"/>
              </a:rPr>
              <a:t>cho</a:t>
            </a:r>
            <a:r>
              <a:rPr lang="en-US" dirty="0">
                <a:solidFill>
                  <a:srgbClr val="000000"/>
                </a:solidFill>
                <a:latin typeface="Helvetica" pitchFamily="2" charset="0"/>
              </a:rPr>
              <a:t> </a:t>
            </a:r>
            <a:r>
              <a:rPr lang="en-US" dirty="0" err="1">
                <a:solidFill>
                  <a:srgbClr val="000000"/>
                </a:solidFill>
                <a:latin typeface="Helvetica" pitchFamily="2" charset="0"/>
              </a:rPr>
              <a:t>biết</a:t>
            </a:r>
            <a:r>
              <a:rPr lang="en-US" dirty="0">
                <a:solidFill>
                  <a:srgbClr val="000000"/>
                </a:solidFill>
                <a:latin typeface="Helvetica" pitchFamily="2" charset="0"/>
              </a:rPr>
              <a:t> </a:t>
            </a:r>
            <a:r>
              <a:rPr lang="en-US" dirty="0" err="1">
                <a:solidFill>
                  <a:srgbClr val="000000"/>
                </a:solidFill>
                <a:latin typeface="Helvetica" pitchFamily="2" charset="0"/>
              </a:rPr>
              <a:t>giá</a:t>
            </a:r>
            <a:r>
              <a:rPr lang="en-US" dirty="0">
                <a:solidFill>
                  <a:srgbClr val="000000"/>
                </a:solidFill>
                <a:latin typeface="Helvetica" pitchFamily="2" charset="0"/>
              </a:rPr>
              <a:t> </a:t>
            </a:r>
            <a:r>
              <a:rPr lang="en-US" dirty="0" err="1">
                <a:solidFill>
                  <a:srgbClr val="000000"/>
                </a:solidFill>
                <a:latin typeface="Helvetica" pitchFamily="2" charset="0"/>
              </a:rPr>
              <a:t>trị</a:t>
            </a:r>
            <a:r>
              <a:rPr lang="en-US" dirty="0">
                <a:solidFill>
                  <a:srgbClr val="000000"/>
                </a:solidFill>
                <a:latin typeface="Helvetica" pitchFamily="2" charset="0"/>
              </a:rPr>
              <a:t> </a:t>
            </a:r>
            <a:r>
              <a:rPr lang="en-US" dirty="0" err="1">
                <a:solidFill>
                  <a:srgbClr val="000000"/>
                </a:solidFill>
                <a:latin typeface="Helvetica" pitchFamily="2" charset="0"/>
              </a:rPr>
              <a:t>hiện</a:t>
            </a:r>
            <a:r>
              <a:rPr lang="en-US" dirty="0">
                <a:solidFill>
                  <a:srgbClr val="000000"/>
                </a:solidFill>
                <a:latin typeface="Helvetica" pitchFamily="2" charset="0"/>
              </a:rPr>
              <a:t> </a:t>
            </a:r>
            <a:r>
              <a:rPr lang="en-US" dirty="0" err="1">
                <a:solidFill>
                  <a:srgbClr val="000000"/>
                </a:solidFill>
                <a:latin typeface="Helvetica" pitchFamily="2" charset="0"/>
              </a:rPr>
              <a:t>tại</a:t>
            </a:r>
            <a:r>
              <a:rPr lang="en-US" dirty="0">
                <a:solidFill>
                  <a:srgbClr val="000000"/>
                </a:solidFill>
                <a:latin typeface="Helvetica" pitchFamily="2" charset="0"/>
              </a:rPr>
              <a:t>, </a:t>
            </a:r>
            <a:r>
              <a:rPr lang="en-US" dirty="0" err="1">
                <a:solidFill>
                  <a:srgbClr val="000000"/>
                </a:solidFill>
                <a:latin typeface="Helvetica" pitchFamily="2" charset="0"/>
              </a:rPr>
              <a:t>ngõ</a:t>
            </a:r>
            <a:r>
              <a:rPr lang="en-US" dirty="0">
                <a:solidFill>
                  <a:srgbClr val="000000"/>
                </a:solidFill>
                <a:latin typeface="Helvetica" pitchFamily="2" charset="0"/>
              </a:rPr>
              <a:t> ra </a:t>
            </a:r>
            <a:r>
              <a:rPr lang="en-US" dirty="0" err="1">
                <a:solidFill>
                  <a:srgbClr val="000000"/>
                </a:solidFill>
                <a:latin typeface="Helvetica" pitchFamily="2" charset="0"/>
              </a:rPr>
              <a:t>này</a:t>
            </a:r>
            <a:endParaRPr lang="en-US" dirty="0">
              <a:solidFill>
                <a:srgbClr val="000000"/>
              </a:solidFill>
              <a:latin typeface="Helvetica" pitchFamily="2" charset="0"/>
            </a:endParaRPr>
          </a:p>
          <a:p>
            <a:r>
              <a:rPr lang="en-US" dirty="0">
                <a:solidFill>
                  <a:srgbClr val="000000"/>
                </a:solidFill>
                <a:latin typeface="Helvetica" pitchFamily="2" charset="0"/>
              </a:rPr>
              <a:t> </a:t>
            </a:r>
            <a:r>
              <a:rPr lang="en-US" dirty="0" err="1">
                <a:solidFill>
                  <a:srgbClr val="000000"/>
                </a:solidFill>
                <a:latin typeface="Helvetica" pitchFamily="2" charset="0"/>
              </a:rPr>
              <a:t>luôn</a:t>
            </a:r>
            <a:r>
              <a:rPr lang="en-US" dirty="0">
                <a:solidFill>
                  <a:srgbClr val="000000"/>
                </a:solidFill>
                <a:latin typeface="Helvetica" pitchFamily="2" charset="0"/>
              </a:rPr>
              <a:t> </a:t>
            </a:r>
            <a:r>
              <a:rPr lang="en-US" dirty="0" err="1">
                <a:solidFill>
                  <a:srgbClr val="000000"/>
                </a:solidFill>
                <a:latin typeface="Helvetica" pitchFamily="2" charset="0"/>
              </a:rPr>
              <a:t>bằng</a:t>
            </a:r>
            <a:r>
              <a:rPr lang="en-US" dirty="0">
                <a:solidFill>
                  <a:srgbClr val="000000"/>
                </a:solidFill>
                <a:latin typeface="Helvetica" pitchFamily="2" charset="0"/>
              </a:rPr>
              <a:t> 0 </a:t>
            </a:r>
            <a:r>
              <a:rPr lang="en-US" dirty="0" err="1">
                <a:solidFill>
                  <a:srgbClr val="000000"/>
                </a:solidFill>
                <a:latin typeface="Helvetica" pitchFamily="2" charset="0"/>
              </a:rPr>
              <a:t>nếu</a:t>
            </a:r>
            <a:r>
              <a:rPr lang="en-US" dirty="0">
                <a:solidFill>
                  <a:srgbClr val="000000"/>
                </a:solidFill>
                <a:latin typeface="Helvetica" pitchFamily="2" charset="0"/>
              </a:rPr>
              <a:t> </a:t>
            </a:r>
            <a:r>
              <a:rPr lang="en-US" b="1" dirty="0" err="1">
                <a:solidFill>
                  <a:srgbClr val="000000"/>
                </a:solidFill>
                <a:latin typeface="Helvetica" pitchFamily="2" charset="0"/>
              </a:rPr>
              <a:t>rst</a:t>
            </a:r>
            <a:r>
              <a:rPr lang="en-US" dirty="0">
                <a:solidFill>
                  <a:srgbClr val="000000"/>
                </a:solidFill>
                <a:latin typeface="Helvetica" pitchFamily="2" charset="0"/>
              </a:rPr>
              <a:t> = 0.</a:t>
            </a:r>
            <a:endParaRPr lang="en-US" dirty="0">
              <a:solidFill>
                <a:srgbClr val="000000"/>
              </a:solidFill>
              <a:effectLst/>
              <a:latin typeface="Helvetica" pitchFamily="2" charset="0"/>
            </a:endParaRPr>
          </a:p>
        </p:txBody>
      </p:sp>
      <p:sp>
        <p:nvSpPr>
          <p:cNvPr id="9" name="Rectangle 8">
            <a:extLst>
              <a:ext uri="{FF2B5EF4-FFF2-40B4-BE49-F238E27FC236}">
                <a16:creationId xmlns:a16="http://schemas.microsoft.com/office/drawing/2014/main" id="{748EA850-29FF-FC45-80B0-D1FC76B2D06F}"/>
              </a:ext>
            </a:extLst>
          </p:cNvPr>
          <p:cNvSpPr/>
          <p:nvPr/>
        </p:nvSpPr>
        <p:spPr>
          <a:xfrm>
            <a:off x="201007" y="4749996"/>
            <a:ext cx="11034439" cy="646331"/>
          </a:xfrm>
          <a:prstGeom prst="rect">
            <a:avLst/>
          </a:prstGeom>
        </p:spPr>
        <p:txBody>
          <a:bodyPr wrap="square">
            <a:spAutoFit/>
          </a:bodyPr>
          <a:lstStyle/>
          <a:p>
            <a:r>
              <a:rPr lang="en-US" dirty="0">
                <a:solidFill>
                  <a:srgbClr val="000000"/>
                </a:solidFill>
                <a:latin typeface="Helvetica" pitchFamily="2" charset="0"/>
              </a:rPr>
              <a:t>4. </a:t>
            </a:r>
            <a:r>
              <a:rPr lang="en-US" dirty="0" err="1">
                <a:solidFill>
                  <a:srgbClr val="000000"/>
                </a:solidFill>
                <a:latin typeface="Helvetica" pitchFamily="2" charset="0"/>
              </a:rPr>
              <a:t>Thiết</a:t>
            </a:r>
            <a:r>
              <a:rPr lang="en-US" dirty="0">
                <a:solidFill>
                  <a:srgbClr val="000000"/>
                </a:solidFill>
                <a:latin typeface="Helvetica" pitchFamily="2" charset="0"/>
              </a:rPr>
              <a:t> </a:t>
            </a:r>
            <a:r>
              <a:rPr lang="en-US" dirty="0" err="1">
                <a:solidFill>
                  <a:srgbClr val="000000"/>
                </a:solidFill>
                <a:latin typeface="Helvetica" pitchFamily="2" charset="0"/>
              </a:rPr>
              <a:t>kế</a:t>
            </a:r>
            <a:r>
              <a:rPr lang="en-US" dirty="0">
                <a:solidFill>
                  <a:srgbClr val="000000"/>
                </a:solidFill>
                <a:latin typeface="Helvetica" pitchFamily="2" charset="0"/>
              </a:rPr>
              <a:t> </a:t>
            </a:r>
            <a:r>
              <a:rPr lang="en-US" dirty="0" err="1">
                <a:solidFill>
                  <a:srgbClr val="000000"/>
                </a:solidFill>
                <a:latin typeface="Helvetica" pitchFamily="2" charset="0"/>
              </a:rPr>
              <a:t>mạch</a:t>
            </a:r>
            <a:r>
              <a:rPr lang="en-US" dirty="0">
                <a:solidFill>
                  <a:srgbClr val="000000"/>
                </a:solidFill>
                <a:latin typeface="Helvetica" pitchFamily="2" charset="0"/>
              </a:rPr>
              <a:t> ALU 8-bit </a:t>
            </a:r>
            <a:r>
              <a:rPr lang="en-US" dirty="0" err="1">
                <a:solidFill>
                  <a:srgbClr val="000000"/>
                </a:solidFill>
                <a:latin typeface="Helvetica" pitchFamily="2" charset="0"/>
              </a:rPr>
              <a:t>với</a:t>
            </a:r>
            <a:r>
              <a:rPr lang="en-US" dirty="0">
                <a:solidFill>
                  <a:srgbClr val="000000"/>
                </a:solidFill>
                <a:latin typeface="Helvetica" pitchFamily="2" charset="0"/>
              </a:rPr>
              <a:t> </a:t>
            </a:r>
            <a:r>
              <a:rPr lang="en-US" dirty="0" err="1">
                <a:solidFill>
                  <a:srgbClr val="000000"/>
                </a:solidFill>
                <a:latin typeface="Helvetica" pitchFamily="2" charset="0"/>
              </a:rPr>
              <a:t>ngõ</a:t>
            </a:r>
            <a:r>
              <a:rPr lang="en-US" dirty="0">
                <a:solidFill>
                  <a:srgbClr val="000000"/>
                </a:solidFill>
                <a:latin typeface="Helvetica" pitchFamily="2" charset="0"/>
              </a:rPr>
              <a:t> ra </a:t>
            </a:r>
            <a:r>
              <a:rPr lang="en-US" dirty="0" err="1">
                <a:solidFill>
                  <a:srgbClr val="000000"/>
                </a:solidFill>
                <a:latin typeface="Helvetica" pitchFamily="2" charset="0"/>
              </a:rPr>
              <a:t>ổn</a:t>
            </a:r>
            <a:r>
              <a:rPr lang="en-US" dirty="0">
                <a:solidFill>
                  <a:srgbClr val="000000"/>
                </a:solidFill>
                <a:latin typeface="Helvetica" pitchFamily="2" charset="0"/>
              </a:rPr>
              <a:t> </a:t>
            </a:r>
            <a:r>
              <a:rPr lang="en-US" dirty="0" err="1">
                <a:solidFill>
                  <a:srgbClr val="000000"/>
                </a:solidFill>
                <a:latin typeface="Helvetica" pitchFamily="2" charset="0"/>
              </a:rPr>
              <a:t>định</a:t>
            </a:r>
            <a:r>
              <a:rPr lang="en-US" dirty="0">
                <a:solidFill>
                  <a:srgbClr val="000000"/>
                </a:solidFill>
                <a:latin typeface="Helvetica" pitchFamily="2" charset="0"/>
              </a:rPr>
              <a:t> </a:t>
            </a:r>
            <a:r>
              <a:rPr lang="en-US" dirty="0" err="1">
                <a:solidFill>
                  <a:srgbClr val="000000"/>
                </a:solidFill>
                <a:latin typeface="Helvetica" pitchFamily="2" charset="0"/>
              </a:rPr>
              <a:t>bằng</a:t>
            </a:r>
            <a:r>
              <a:rPr lang="en-US" dirty="0">
                <a:solidFill>
                  <a:srgbClr val="000000"/>
                </a:solidFill>
                <a:latin typeface="Helvetica" pitchFamily="2" charset="0"/>
              </a:rPr>
              <a:t> DFF.</a:t>
            </a:r>
          </a:p>
          <a:p>
            <a:r>
              <a:rPr lang="en-US" dirty="0">
                <a:solidFill>
                  <a:srgbClr val="000000"/>
                </a:solidFill>
                <a:latin typeface="Helvetica" pitchFamily="2" charset="0"/>
              </a:rPr>
              <a:t>(</a:t>
            </a:r>
            <a:r>
              <a:rPr lang="en-US" dirty="0" err="1">
                <a:solidFill>
                  <a:srgbClr val="000000"/>
                </a:solidFill>
                <a:latin typeface="Helvetica" pitchFamily="2" charset="0"/>
              </a:rPr>
              <a:t>Sử</a:t>
            </a:r>
            <a:r>
              <a:rPr lang="en-US" dirty="0">
                <a:solidFill>
                  <a:srgbClr val="000000"/>
                </a:solidFill>
                <a:latin typeface="Helvetica" pitchFamily="2" charset="0"/>
              </a:rPr>
              <a:t> </a:t>
            </a:r>
            <a:r>
              <a:rPr lang="en-US" dirty="0" err="1">
                <a:solidFill>
                  <a:srgbClr val="000000"/>
                </a:solidFill>
                <a:latin typeface="Helvetica" pitchFamily="2" charset="0"/>
              </a:rPr>
              <a:t>dụng</a:t>
            </a:r>
            <a:r>
              <a:rPr lang="en-US" dirty="0">
                <a:solidFill>
                  <a:srgbClr val="000000"/>
                </a:solidFill>
                <a:latin typeface="Helvetica" pitchFamily="2" charset="0"/>
              </a:rPr>
              <a:t> </a:t>
            </a:r>
            <a:r>
              <a:rPr lang="en-US" dirty="0" err="1">
                <a:solidFill>
                  <a:srgbClr val="000000"/>
                </a:solidFill>
                <a:latin typeface="Helvetica" pitchFamily="2" charset="0"/>
              </a:rPr>
              <a:t>lại</a:t>
            </a:r>
            <a:r>
              <a:rPr lang="en-US" dirty="0">
                <a:solidFill>
                  <a:srgbClr val="000000"/>
                </a:solidFill>
                <a:latin typeface="Helvetica" pitchFamily="2" charset="0"/>
              </a:rPr>
              <a:t> module </a:t>
            </a:r>
            <a:r>
              <a:rPr lang="en-US" dirty="0" err="1">
                <a:solidFill>
                  <a:srgbClr val="000000"/>
                </a:solidFill>
                <a:latin typeface="Helvetica" pitchFamily="2" charset="0"/>
              </a:rPr>
              <a:t>đã</a:t>
            </a:r>
            <a:r>
              <a:rPr lang="en-US" dirty="0">
                <a:solidFill>
                  <a:srgbClr val="000000"/>
                </a:solidFill>
                <a:latin typeface="Helvetica" pitchFamily="2" charset="0"/>
              </a:rPr>
              <a:t> </a:t>
            </a:r>
            <a:r>
              <a:rPr lang="en-US" dirty="0" err="1">
                <a:solidFill>
                  <a:srgbClr val="000000"/>
                </a:solidFill>
                <a:latin typeface="Helvetica" pitchFamily="2" charset="0"/>
              </a:rPr>
              <a:t>thiết</a:t>
            </a:r>
            <a:r>
              <a:rPr lang="en-US" dirty="0">
                <a:solidFill>
                  <a:srgbClr val="000000"/>
                </a:solidFill>
                <a:latin typeface="Helvetica" pitchFamily="2" charset="0"/>
              </a:rPr>
              <a:t> </a:t>
            </a:r>
            <a:r>
              <a:rPr lang="en-US" dirty="0" err="1">
                <a:solidFill>
                  <a:srgbClr val="000000"/>
                </a:solidFill>
                <a:latin typeface="Helvetica" pitchFamily="2" charset="0"/>
              </a:rPr>
              <a:t>kế</a:t>
            </a:r>
            <a:r>
              <a:rPr lang="en-US" dirty="0">
                <a:solidFill>
                  <a:srgbClr val="000000"/>
                </a:solidFill>
                <a:latin typeface="Helvetica" pitchFamily="2" charset="0"/>
              </a:rPr>
              <a:t> </a:t>
            </a:r>
            <a:r>
              <a:rPr lang="en-US" dirty="0" err="1">
                <a:solidFill>
                  <a:srgbClr val="000000"/>
                </a:solidFill>
                <a:latin typeface="Helvetica" pitchFamily="2" charset="0"/>
              </a:rPr>
              <a:t>ở</a:t>
            </a:r>
            <a:r>
              <a:rPr lang="en-US" dirty="0">
                <a:solidFill>
                  <a:srgbClr val="000000"/>
                </a:solidFill>
                <a:latin typeface="Helvetica" pitchFamily="2" charset="0"/>
              </a:rPr>
              <a:t> </a:t>
            </a:r>
            <a:r>
              <a:rPr lang="en-US" dirty="0" err="1">
                <a:solidFill>
                  <a:srgbClr val="000000"/>
                </a:solidFill>
                <a:latin typeface="Helvetica" pitchFamily="2" charset="0"/>
              </a:rPr>
              <a:t>câu</a:t>
            </a:r>
            <a:r>
              <a:rPr lang="en-US" dirty="0">
                <a:solidFill>
                  <a:srgbClr val="000000"/>
                </a:solidFill>
                <a:latin typeface="Helvetica" pitchFamily="2" charset="0"/>
              </a:rPr>
              <a:t> 4 </a:t>
            </a:r>
            <a:r>
              <a:rPr lang="en-US" dirty="0" err="1">
                <a:solidFill>
                  <a:srgbClr val="000000"/>
                </a:solidFill>
                <a:latin typeface="Helvetica" pitchFamily="2" charset="0"/>
              </a:rPr>
              <a:t>phần</a:t>
            </a:r>
            <a:r>
              <a:rPr lang="en-US" dirty="0">
                <a:solidFill>
                  <a:srgbClr val="000000"/>
                </a:solidFill>
                <a:latin typeface="Helvetica" pitchFamily="2" charset="0"/>
              </a:rPr>
              <a:t> 1)</a:t>
            </a:r>
            <a:endParaRPr lang="en-US" dirty="0">
              <a:solidFill>
                <a:srgbClr val="000000"/>
              </a:solidFill>
              <a:effectLst/>
              <a:latin typeface="Helvetica" pitchFamily="2" charset="0"/>
            </a:endParaRPr>
          </a:p>
        </p:txBody>
      </p:sp>
    </p:spTree>
    <p:extLst>
      <p:ext uri="{BB962C8B-B14F-4D97-AF65-F5344CB8AC3E}">
        <p14:creationId xmlns:p14="http://schemas.microsoft.com/office/powerpoint/2010/main" val="3911926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7280F1-471D-934C-8DC0-ED9006214074}"/>
              </a:ext>
            </a:extLst>
          </p:cNvPr>
          <p:cNvPicPr>
            <a:picLocks noChangeAspect="1"/>
          </p:cNvPicPr>
          <p:nvPr/>
        </p:nvPicPr>
        <p:blipFill>
          <a:blip r:embed="rId3"/>
          <a:stretch>
            <a:fillRect/>
          </a:stretch>
        </p:blipFill>
        <p:spPr>
          <a:xfrm>
            <a:off x="-1" y="22506"/>
            <a:ext cx="12192000" cy="6858000"/>
          </a:xfrm>
          <a:prstGeom prst="rect">
            <a:avLst/>
          </a:prstGeom>
        </p:spPr>
      </p:pic>
      <p:sp>
        <p:nvSpPr>
          <p:cNvPr id="14" name="Project Status">
            <a:extLst>
              <a:ext uri="{FF2B5EF4-FFF2-40B4-BE49-F238E27FC236}">
                <a16:creationId xmlns:a16="http://schemas.microsoft.com/office/drawing/2014/main" id="{A625CB35-0DE6-2548-9BB2-E5692E98F02E}"/>
              </a:ext>
            </a:extLst>
          </p:cNvPr>
          <p:cNvSpPr txBox="1"/>
          <p:nvPr/>
        </p:nvSpPr>
        <p:spPr>
          <a:xfrm>
            <a:off x="0" y="40409"/>
            <a:ext cx="5894989"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VN" sz="2200" b="1" dirty="0">
                <a:solidFill>
                  <a:srgbClr val="302280"/>
                </a:solidFill>
              </a:rPr>
              <a:t>II. Thiết Kế FSM – Máy Trạng Thái</a:t>
            </a:r>
          </a:p>
        </p:txBody>
      </p:sp>
      <p:sp>
        <p:nvSpPr>
          <p:cNvPr id="15" name="Project Status">
            <a:extLst>
              <a:ext uri="{FF2B5EF4-FFF2-40B4-BE49-F238E27FC236}">
                <a16:creationId xmlns:a16="http://schemas.microsoft.com/office/drawing/2014/main" id="{930F5AC6-3960-DD42-A3D2-CDD475EDD8CF}"/>
              </a:ext>
            </a:extLst>
          </p:cNvPr>
          <p:cNvSpPr txBox="1"/>
          <p:nvPr/>
        </p:nvSpPr>
        <p:spPr>
          <a:xfrm>
            <a:off x="238994" y="329743"/>
            <a:ext cx="5894989"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VN" sz="2200" b="1" dirty="0">
                <a:solidFill>
                  <a:srgbClr val="302280"/>
                </a:solidFill>
              </a:rPr>
              <a:t>1. Enum</a:t>
            </a:r>
          </a:p>
        </p:txBody>
      </p:sp>
      <p:sp>
        <p:nvSpPr>
          <p:cNvPr id="2" name="Rectangle 1">
            <a:extLst>
              <a:ext uri="{FF2B5EF4-FFF2-40B4-BE49-F238E27FC236}">
                <a16:creationId xmlns:a16="http://schemas.microsoft.com/office/drawing/2014/main" id="{7F1E9D70-C51F-2747-8970-E66C9FA3C519}"/>
              </a:ext>
            </a:extLst>
          </p:cNvPr>
          <p:cNvSpPr/>
          <p:nvPr/>
        </p:nvSpPr>
        <p:spPr>
          <a:xfrm>
            <a:off x="37983" y="693068"/>
            <a:ext cx="12191999" cy="923330"/>
          </a:xfrm>
          <a:prstGeom prst="rect">
            <a:avLst/>
          </a:prstGeom>
        </p:spPr>
        <p:txBody>
          <a:bodyPr wrap="square">
            <a:spAutoFit/>
          </a:bodyPr>
          <a:lstStyle/>
          <a:p>
            <a:pPr marL="285750" indent="-285750">
              <a:buFont typeface="Courier New" panose="02070309020205020404" pitchFamily="49" charset="0"/>
              <a:buChar char="o"/>
            </a:pPr>
            <a:r>
              <a:rPr lang="vi-VN" dirty="0">
                <a:solidFill>
                  <a:srgbClr val="000000"/>
                </a:solidFill>
                <a:latin typeface="Helvetica" pitchFamily="2" charset="0"/>
              </a:rPr>
              <a:t>Nếu như logic chỉ có hai trạng thái 0, 1 được sử dụng (bỏ qua x, z) thì nếu muốn tạo nhiều trạng thái, ví dụ đèn giao thông có ba trạng thái RED, YELLOW, và GREEN. Ngoài việc khai báo 2 bit cho data, các giá trị RED, YELLOW, GREEN còn cần phải được đặt là localparam ứng với giá trị tự đặt.</a:t>
            </a:r>
            <a:endParaRPr lang="vi-VN" dirty="0">
              <a:solidFill>
                <a:srgbClr val="000000"/>
              </a:solidFill>
              <a:effectLst/>
              <a:latin typeface="Helvetica" pitchFamily="2" charset="0"/>
            </a:endParaRPr>
          </a:p>
        </p:txBody>
      </p:sp>
      <p:pic>
        <p:nvPicPr>
          <p:cNvPr id="3" name="Picture 2">
            <a:extLst>
              <a:ext uri="{FF2B5EF4-FFF2-40B4-BE49-F238E27FC236}">
                <a16:creationId xmlns:a16="http://schemas.microsoft.com/office/drawing/2014/main" id="{D01C7A3E-FF36-534F-95DA-E7524BFBC367}"/>
              </a:ext>
            </a:extLst>
          </p:cNvPr>
          <p:cNvPicPr>
            <a:picLocks noChangeAspect="1"/>
          </p:cNvPicPr>
          <p:nvPr/>
        </p:nvPicPr>
        <p:blipFill>
          <a:blip r:embed="rId4"/>
          <a:stretch>
            <a:fillRect/>
          </a:stretch>
        </p:blipFill>
        <p:spPr>
          <a:xfrm>
            <a:off x="3031814" y="1621639"/>
            <a:ext cx="5726350" cy="1330642"/>
          </a:xfrm>
          <a:prstGeom prst="rect">
            <a:avLst/>
          </a:prstGeom>
        </p:spPr>
      </p:pic>
      <p:sp>
        <p:nvSpPr>
          <p:cNvPr id="5" name="Rectangle 4">
            <a:extLst>
              <a:ext uri="{FF2B5EF4-FFF2-40B4-BE49-F238E27FC236}">
                <a16:creationId xmlns:a16="http://schemas.microsoft.com/office/drawing/2014/main" id="{14EC45F0-D3AE-014D-A069-B2E917A55C67}"/>
              </a:ext>
            </a:extLst>
          </p:cNvPr>
          <p:cNvSpPr/>
          <p:nvPr/>
        </p:nvSpPr>
        <p:spPr>
          <a:xfrm>
            <a:off x="37983" y="3026512"/>
            <a:ext cx="10993183" cy="369332"/>
          </a:xfrm>
          <a:prstGeom prst="rect">
            <a:avLst/>
          </a:prstGeom>
        </p:spPr>
        <p:txBody>
          <a:bodyPr wrap="square">
            <a:spAutoFit/>
          </a:bodyPr>
          <a:lstStyle/>
          <a:p>
            <a:pPr marL="285750" indent="-285750">
              <a:buFont typeface="Courier New" panose="02070309020205020404" pitchFamily="49" charset="0"/>
              <a:buChar char="o"/>
            </a:pPr>
            <a:r>
              <a:rPr lang="vi-VN" dirty="0">
                <a:solidFill>
                  <a:srgbClr val="000000"/>
                </a:solidFill>
                <a:latin typeface="Helvetica" pitchFamily="2" charset="0"/>
              </a:rPr>
              <a:t>Tuy nhiên, SystemVerilog cung cấp một phương tiện giúp khai báo dễ hơn và dễ đọc hơn.</a:t>
            </a:r>
            <a:endParaRPr lang="vi-VN" dirty="0">
              <a:solidFill>
                <a:srgbClr val="000000"/>
              </a:solidFill>
              <a:effectLst/>
              <a:latin typeface="Helvetica" pitchFamily="2" charset="0"/>
            </a:endParaRPr>
          </a:p>
        </p:txBody>
      </p:sp>
      <p:pic>
        <p:nvPicPr>
          <p:cNvPr id="6" name="Picture 5">
            <a:extLst>
              <a:ext uri="{FF2B5EF4-FFF2-40B4-BE49-F238E27FC236}">
                <a16:creationId xmlns:a16="http://schemas.microsoft.com/office/drawing/2014/main" id="{8723CC4D-C308-434A-8C6C-C3B014C345C9}"/>
              </a:ext>
            </a:extLst>
          </p:cNvPr>
          <p:cNvPicPr>
            <a:picLocks noChangeAspect="1"/>
          </p:cNvPicPr>
          <p:nvPr/>
        </p:nvPicPr>
        <p:blipFill>
          <a:blip r:embed="rId5"/>
          <a:stretch>
            <a:fillRect/>
          </a:stretch>
        </p:blipFill>
        <p:spPr>
          <a:xfrm>
            <a:off x="238530" y="3429000"/>
            <a:ext cx="4154251" cy="2351842"/>
          </a:xfrm>
          <a:prstGeom prst="rect">
            <a:avLst/>
          </a:prstGeom>
        </p:spPr>
      </p:pic>
      <p:sp>
        <p:nvSpPr>
          <p:cNvPr id="7" name="Rectangle 6">
            <a:extLst>
              <a:ext uri="{FF2B5EF4-FFF2-40B4-BE49-F238E27FC236}">
                <a16:creationId xmlns:a16="http://schemas.microsoft.com/office/drawing/2014/main" id="{16F1B00C-5853-4648-A0CA-AC27334B1636}"/>
              </a:ext>
            </a:extLst>
          </p:cNvPr>
          <p:cNvSpPr/>
          <p:nvPr/>
        </p:nvSpPr>
        <p:spPr>
          <a:xfrm>
            <a:off x="4709114" y="3416267"/>
            <a:ext cx="6760724" cy="646331"/>
          </a:xfrm>
          <a:prstGeom prst="rect">
            <a:avLst/>
          </a:prstGeom>
        </p:spPr>
        <p:txBody>
          <a:bodyPr wrap="square">
            <a:spAutoFit/>
          </a:bodyPr>
          <a:lstStyle/>
          <a:p>
            <a:pPr marL="285750" indent="-285750" algn="just">
              <a:buFont typeface="Courier New" panose="02070309020205020404" pitchFamily="49" charset="0"/>
              <a:buChar char="o"/>
            </a:pPr>
            <a:r>
              <a:rPr lang="en-US" b="1" dirty="0">
                <a:solidFill>
                  <a:srgbClr val="000000"/>
                </a:solidFill>
                <a:latin typeface="Helvetica" pitchFamily="2" charset="0"/>
              </a:rPr>
              <a:t>typedef</a:t>
            </a:r>
            <a:r>
              <a:rPr lang="en-US" dirty="0">
                <a:solidFill>
                  <a:srgbClr val="000000"/>
                </a:solidFill>
                <a:latin typeface="Helvetica" pitchFamily="2" charset="0"/>
              </a:rPr>
              <a:t> </a:t>
            </a:r>
            <a:r>
              <a:rPr lang="en-US" dirty="0" err="1">
                <a:solidFill>
                  <a:srgbClr val="000000"/>
                </a:solidFill>
                <a:latin typeface="Helvetica" pitchFamily="2" charset="0"/>
              </a:rPr>
              <a:t>giúp</a:t>
            </a:r>
            <a:r>
              <a:rPr lang="en-US" dirty="0">
                <a:solidFill>
                  <a:srgbClr val="000000"/>
                </a:solidFill>
                <a:latin typeface="Helvetica" pitchFamily="2" charset="0"/>
              </a:rPr>
              <a:t> </a:t>
            </a:r>
            <a:r>
              <a:rPr lang="en-US" dirty="0" err="1">
                <a:solidFill>
                  <a:srgbClr val="000000"/>
                </a:solidFill>
                <a:latin typeface="Helvetica" pitchFamily="2" charset="0"/>
              </a:rPr>
              <a:t>tạo</a:t>
            </a:r>
            <a:r>
              <a:rPr lang="en-US" dirty="0">
                <a:solidFill>
                  <a:srgbClr val="000000"/>
                </a:solidFill>
                <a:latin typeface="Helvetica" pitchFamily="2" charset="0"/>
              </a:rPr>
              <a:t> User-defined data type, </a:t>
            </a:r>
            <a:r>
              <a:rPr lang="en-US" b="1" dirty="0">
                <a:solidFill>
                  <a:srgbClr val="000000"/>
                </a:solidFill>
                <a:latin typeface="Helvetica" pitchFamily="2" charset="0"/>
              </a:rPr>
              <a:t>logic[1:0]</a:t>
            </a:r>
            <a:r>
              <a:rPr lang="en-US" dirty="0">
                <a:solidFill>
                  <a:srgbClr val="000000"/>
                </a:solidFill>
                <a:latin typeface="Helvetica" pitchFamily="2" charset="0"/>
              </a:rPr>
              <a:t> </a:t>
            </a:r>
            <a:r>
              <a:rPr lang="en-US" dirty="0" err="1">
                <a:solidFill>
                  <a:srgbClr val="000000"/>
                </a:solidFill>
                <a:latin typeface="Helvetica" pitchFamily="2" charset="0"/>
              </a:rPr>
              <a:t>là</a:t>
            </a:r>
            <a:r>
              <a:rPr lang="en-US" dirty="0">
                <a:solidFill>
                  <a:srgbClr val="000000"/>
                </a:solidFill>
                <a:latin typeface="Helvetica" pitchFamily="2" charset="0"/>
              </a:rPr>
              <a:t> storage type, do </a:t>
            </a:r>
            <a:r>
              <a:rPr lang="en-US" dirty="0" err="1">
                <a:solidFill>
                  <a:srgbClr val="000000"/>
                </a:solidFill>
                <a:latin typeface="Helvetica" pitchFamily="2" charset="0"/>
              </a:rPr>
              <a:t>ở</a:t>
            </a:r>
            <a:r>
              <a:rPr lang="en-US" dirty="0">
                <a:solidFill>
                  <a:srgbClr val="000000"/>
                </a:solidFill>
                <a:latin typeface="Helvetica" pitchFamily="2" charset="0"/>
              </a:rPr>
              <a:t> </a:t>
            </a:r>
            <a:r>
              <a:rPr lang="en-US" dirty="0" err="1">
                <a:solidFill>
                  <a:srgbClr val="000000"/>
                </a:solidFill>
                <a:latin typeface="Helvetica" pitchFamily="2" charset="0"/>
              </a:rPr>
              <a:t>đây</a:t>
            </a:r>
            <a:r>
              <a:rPr lang="en-US" dirty="0">
                <a:solidFill>
                  <a:srgbClr val="000000"/>
                </a:solidFill>
                <a:latin typeface="Helvetica" pitchFamily="2" charset="0"/>
              </a:rPr>
              <a:t> </a:t>
            </a:r>
            <a:r>
              <a:rPr lang="en-US" dirty="0" err="1">
                <a:solidFill>
                  <a:srgbClr val="000000"/>
                </a:solidFill>
                <a:latin typeface="Helvetica" pitchFamily="2" charset="0"/>
              </a:rPr>
              <a:t>có</a:t>
            </a:r>
            <a:r>
              <a:rPr lang="en-US" dirty="0">
                <a:solidFill>
                  <a:srgbClr val="000000"/>
                </a:solidFill>
                <a:latin typeface="Helvetica" pitchFamily="2" charset="0"/>
              </a:rPr>
              <a:t> 3 </a:t>
            </a:r>
            <a:r>
              <a:rPr lang="en-US" dirty="0" err="1">
                <a:solidFill>
                  <a:srgbClr val="000000"/>
                </a:solidFill>
                <a:latin typeface="Helvetica" pitchFamily="2" charset="0"/>
              </a:rPr>
              <a:t>giá</a:t>
            </a:r>
            <a:r>
              <a:rPr lang="en-US" dirty="0">
                <a:solidFill>
                  <a:srgbClr val="000000"/>
                </a:solidFill>
                <a:latin typeface="Helvetica" pitchFamily="2" charset="0"/>
              </a:rPr>
              <a:t> </a:t>
            </a:r>
            <a:r>
              <a:rPr lang="en-US" dirty="0" err="1">
                <a:solidFill>
                  <a:srgbClr val="000000"/>
                </a:solidFill>
                <a:latin typeface="Helvetica" pitchFamily="2" charset="0"/>
              </a:rPr>
              <a:t>trị</a:t>
            </a:r>
            <a:r>
              <a:rPr lang="en-US" dirty="0">
                <a:solidFill>
                  <a:srgbClr val="000000"/>
                </a:solidFill>
                <a:latin typeface="Helvetica" pitchFamily="2" charset="0"/>
              </a:rPr>
              <a:t> </a:t>
            </a:r>
            <a:r>
              <a:rPr lang="en-US" dirty="0" err="1">
                <a:solidFill>
                  <a:srgbClr val="000000"/>
                </a:solidFill>
                <a:latin typeface="Helvetica" pitchFamily="2" charset="0"/>
              </a:rPr>
              <a:t>nên</a:t>
            </a:r>
            <a:r>
              <a:rPr lang="en-US" dirty="0">
                <a:solidFill>
                  <a:srgbClr val="000000"/>
                </a:solidFill>
                <a:latin typeface="Helvetica" pitchFamily="2" charset="0"/>
              </a:rPr>
              <a:t> </a:t>
            </a:r>
            <a:r>
              <a:rPr lang="en-US" dirty="0" err="1">
                <a:solidFill>
                  <a:srgbClr val="000000"/>
                </a:solidFill>
                <a:latin typeface="Helvetica" pitchFamily="2" charset="0"/>
              </a:rPr>
              <a:t>cần</a:t>
            </a:r>
            <a:r>
              <a:rPr lang="en-US" dirty="0">
                <a:solidFill>
                  <a:srgbClr val="000000"/>
                </a:solidFill>
                <a:latin typeface="Helvetica" pitchFamily="2" charset="0"/>
              </a:rPr>
              <a:t> 2 bit.</a:t>
            </a:r>
            <a:endParaRPr lang="en-US" dirty="0">
              <a:solidFill>
                <a:srgbClr val="000000"/>
              </a:solidFill>
              <a:effectLst/>
              <a:latin typeface="Helvetica" pitchFamily="2" charset="0"/>
            </a:endParaRPr>
          </a:p>
        </p:txBody>
      </p:sp>
      <p:sp>
        <p:nvSpPr>
          <p:cNvPr id="8" name="Rectangle 7">
            <a:extLst>
              <a:ext uri="{FF2B5EF4-FFF2-40B4-BE49-F238E27FC236}">
                <a16:creationId xmlns:a16="http://schemas.microsoft.com/office/drawing/2014/main" id="{9CECBEF7-CBA9-8A4F-9C4B-BD4009922107}"/>
              </a:ext>
            </a:extLst>
          </p:cNvPr>
          <p:cNvSpPr/>
          <p:nvPr/>
        </p:nvSpPr>
        <p:spPr>
          <a:xfrm>
            <a:off x="4709114" y="4004612"/>
            <a:ext cx="6760724" cy="646331"/>
          </a:xfrm>
          <a:prstGeom prst="rect">
            <a:avLst/>
          </a:prstGeom>
        </p:spPr>
        <p:txBody>
          <a:bodyPr wrap="square">
            <a:spAutoFit/>
          </a:bodyPr>
          <a:lstStyle/>
          <a:p>
            <a:pPr marL="285750" indent="-285750" algn="just">
              <a:buFont typeface="Courier New" panose="02070309020205020404" pitchFamily="49" charset="0"/>
              <a:buChar char="o"/>
            </a:pPr>
            <a:r>
              <a:rPr lang="en-US" dirty="0" err="1">
                <a:solidFill>
                  <a:srgbClr val="000000"/>
                </a:solidFill>
                <a:latin typeface="Helvetica" pitchFamily="2" charset="0"/>
              </a:rPr>
              <a:t>Lúc</a:t>
            </a:r>
            <a:r>
              <a:rPr lang="en-US" dirty="0">
                <a:solidFill>
                  <a:srgbClr val="000000"/>
                </a:solidFill>
                <a:latin typeface="Helvetica" pitchFamily="2" charset="0"/>
              </a:rPr>
              <a:t> </a:t>
            </a:r>
            <a:r>
              <a:rPr lang="en-US" dirty="0" err="1">
                <a:solidFill>
                  <a:srgbClr val="000000"/>
                </a:solidFill>
                <a:latin typeface="Helvetica" pitchFamily="2" charset="0"/>
              </a:rPr>
              <a:t>này</a:t>
            </a:r>
            <a:r>
              <a:rPr lang="en-US" dirty="0">
                <a:solidFill>
                  <a:srgbClr val="000000"/>
                </a:solidFill>
                <a:latin typeface="Helvetica" pitchFamily="2" charset="0"/>
              </a:rPr>
              <a:t>, </a:t>
            </a:r>
            <a:r>
              <a:rPr lang="en-US" b="1" dirty="0" err="1">
                <a:solidFill>
                  <a:srgbClr val="000000"/>
                </a:solidFill>
                <a:latin typeface="Helvetica" pitchFamily="2" charset="0"/>
              </a:rPr>
              <a:t>light_e</a:t>
            </a:r>
            <a:r>
              <a:rPr lang="en-US" dirty="0">
                <a:solidFill>
                  <a:srgbClr val="000000"/>
                </a:solidFill>
                <a:latin typeface="Helvetica" pitchFamily="2" charset="0"/>
              </a:rPr>
              <a:t> </a:t>
            </a:r>
            <a:r>
              <a:rPr lang="en-US" dirty="0" err="1">
                <a:solidFill>
                  <a:srgbClr val="000000"/>
                </a:solidFill>
                <a:latin typeface="Helvetica" pitchFamily="2" charset="0"/>
              </a:rPr>
              <a:t>là</a:t>
            </a:r>
            <a:r>
              <a:rPr lang="en-US" dirty="0">
                <a:solidFill>
                  <a:srgbClr val="000000"/>
                </a:solidFill>
                <a:latin typeface="Helvetica" pitchFamily="2" charset="0"/>
              </a:rPr>
              <a:t> </a:t>
            </a:r>
            <a:r>
              <a:rPr lang="en-US" dirty="0" err="1">
                <a:solidFill>
                  <a:srgbClr val="000000"/>
                </a:solidFill>
                <a:latin typeface="Helvetica" pitchFamily="2" charset="0"/>
              </a:rPr>
              <a:t>một</a:t>
            </a:r>
            <a:r>
              <a:rPr lang="en-US" dirty="0">
                <a:solidFill>
                  <a:srgbClr val="000000"/>
                </a:solidFill>
                <a:latin typeface="Helvetica" pitchFamily="2" charset="0"/>
              </a:rPr>
              <a:t> data type, </a:t>
            </a:r>
            <a:r>
              <a:rPr lang="en-US" dirty="0" err="1">
                <a:solidFill>
                  <a:srgbClr val="000000"/>
                </a:solidFill>
                <a:latin typeface="Helvetica" pitchFamily="2" charset="0"/>
              </a:rPr>
              <a:t>có</a:t>
            </a:r>
            <a:r>
              <a:rPr lang="en-US" dirty="0">
                <a:solidFill>
                  <a:srgbClr val="000000"/>
                </a:solidFill>
                <a:latin typeface="Helvetica" pitchFamily="2" charset="0"/>
              </a:rPr>
              <a:t> 3 </a:t>
            </a:r>
            <a:r>
              <a:rPr lang="en-US" dirty="0" err="1">
                <a:solidFill>
                  <a:srgbClr val="000000"/>
                </a:solidFill>
                <a:latin typeface="Helvetica" pitchFamily="2" charset="0"/>
              </a:rPr>
              <a:t>giá</a:t>
            </a:r>
            <a:r>
              <a:rPr lang="en-US" dirty="0">
                <a:solidFill>
                  <a:srgbClr val="000000"/>
                </a:solidFill>
                <a:latin typeface="Helvetica" pitchFamily="2" charset="0"/>
              </a:rPr>
              <a:t> </a:t>
            </a:r>
            <a:r>
              <a:rPr lang="en-US" dirty="0" err="1">
                <a:solidFill>
                  <a:srgbClr val="000000"/>
                </a:solidFill>
                <a:latin typeface="Helvetica" pitchFamily="2" charset="0"/>
              </a:rPr>
              <a:t>trị</a:t>
            </a:r>
            <a:r>
              <a:rPr lang="en-US" dirty="0">
                <a:solidFill>
                  <a:srgbClr val="000000"/>
                </a:solidFill>
                <a:latin typeface="Helvetica" pitchFamily="2" charset="0"/>
              </a:rPr>
              <a:t> RED, YELLOW, </a:t>
            </a:r>
            <a:r>
              <a:rPr lang="en-US" dirty="0" err="1">
                <a:solidFill>
                  <a:srgbClr val="000000"/>
                </a:solidFill>
                <a:latin typeface="Helvetica" pitchFamily="2" charset="0"/>
              </a:rPr>
              <a:t>và</a:t>
            </a:r>
            <a:r>
              <a:rPr lang="en-US" dirty="0">
                <a:solidFill>
                  <a:srgbClr val="000000"/>
                </a:solidFill>
                <a:latin typeface="Helvetica" pitchFamily="2" charset="0"/>
              </a:rPr>
              <a:t> GREEN. </a:t>
            </a:r>
            <a:r>
              <a:rPr lang="en-US" dirty="0" err="1">
                <a:solidFill>
                  <a:srgbClr val="000000"/>
                </a:solidFill>
                <a:latin typeface="Helvetica" pitchFamily="2" charset="0"/>
              </a:rPr>
              <a:t>Khai</a:t>
            </a:r>
            <a:r>
              <a:rPr lang="en-US" dirty="0">
                <a:solidFill>
                  <a:srgbClr val="000000"/>
                </a:solidFill>
                <a:latin typeface="Helvetica" pitchFamily="2" charset="0"/>
              </a:rPr>
              <a:t> </a:t>
            </a:r>
            <a:r>
              <a:rPr lang="en-US" dirty="0" err="1">
                <a:solidFill>
                  <a:srgbClr val="000000"/>
                </a:solidFill>
                <a:latin typeface="Helvetica" pitchFamily="2" charset="0"/>
              </a:rPr>
              <a:t>báo</a:t>
            </a:r>
            <a:r>
              <a:rPr lang="en-US" dirty="0">
                <a:solidFill>
                  <a:srgbClr val="000000"/>
                </a:solidFill>
                <a:latin typeface="Helvetica" pitchFamily="2" charset="0"/>
              </a:rPr>
              <a:t> </a:t>
            </a:r>
            <a:r>
              <a:rPr lang="en-US" b="1" dirty="0">
                <a:solidFill>
                  <a:srgbClr val="000000"/>
                </a:solidFill>
                <a:latin typeface="Helvetica" pitchFamily="2" charset="0"/>
              </a:rPr>
              <a:t>light</a:t>
            </a:r>
            <a:r>
              <a:rPr lang="en-US" dirty="0">
                <a:solidFill>
                  <a:srgbClr val="000000"/>
                </a:solidFill>
                <a:latin typeface="Helvetica" pitchFamily="2" charset="0"/>
              </a:rPr>
              <a:t> </a:t>
            </a:r>
            <a:r>
              <a:rPr lang="en-US" dirty="0" err="1">
                <a:solidFill>
                  <a:srgbClr val="000000"/>
                </a:solidFill>
                <a:latin typeface="Helvetica" pitchFamily="2" charset="0"/>
              </a:rPr>
              <a:t>có</a:t>
            </a:r>
            <a:r>
              <a:rPr lang="en-US" dirty="0">
                <a:solidFill>
                  <a:srgbClr val="000000"/>
                </a:solidFill>
                <a:latin typeface="Helvetica" pitchFamily="2" charset="0"/>
              </a:rPr>
              <a:t> data type </a:t>
            </a:r>
            <a:r>
              <a:rPr lang="en-US" dirty="0" err="1">
                <a:solidFill>
                  <a:srgbClr val="000000"/>
                </a:solidFill>
                <a:latin typeface="Helvetica" pitchFamily="2" charset="0"/>
              </a:rPr>
              <a:t>là</a:t>
            </a:r>
            <a:r>
              <a:rPr lang="en-US" dirty="0">
                <a:solidFill>
                  <a:srgbClr val="000000"/>
                </a:solidFill>
                <a:latin typeface="Helvetica" pitchFamily="2" charset="0"/>
              </a:rPr>
              <a:t> </a:t>
            </a:r>
            <a:r>
              <a:rPr lang="en-US" b="1" dirty="0" err="1">
                <a:solidFill>
                  <a:srgbClr val="000000"/>
                </a:solidFill>
                <a:latin typeface="Helvetica" pitchFamily="2" charset="0"/>
              </a:rPr>
              <a:t>light_e</a:t>
            </a:r>
            <a:r>
              <a:rPr lang="en-US" dirty="0">
                <a:solidFill>
                  <a:srgbClr val="000000"/>
                </a:solidFill>
                <a:latin typeface="Helvetica" pitchFamily="2" charset="0"/>
              </a:rPr>
              <a:t>.</a:t>
            </a:r>
            <a:endParaRPr lang="en-US" dirty="0">
              <a:solidFill>
                <a:srgbClr val="000000"/>
              </a:solidFill>
              <a:effectLst/>
              <a:latin typeface="Helvetica" pitchFamily="2" charset="0"/>
            </a:endParaRPr>
          </a:p>
        </p:txBody>
      </p:sp>
      <p:sp>
        <p:nvSpPr>
          <p:cNvPr id="9" name="Rectangle 8">
            <a:extLst>
              <a:ext uri="{FF2B5EF4-FFF2-40B4-BE49-F238E27FC236}">
                <a16:creationId xmlns:a16="http://schemas.microsoft.com/office/drawing/2014/main" id="{EB4F7CC4-B9DE-D847-B2BC-443F8A55830D}"/>
              </a:ext>
            </a:extLst>
          </p:cNvPr>
          <p:cNvSpPr/>
          <p:nvPr/>
        </p:nvSpPr>
        <p:spPr>
          <a:xfrm>
            <a:off x="4751220" y="4588112"/>
            <a:ext cx="6718617" cy="923330"/>
          </a:xfrm>
          <a:prstGeom prst="rect">
            <a:avLst/>
          </a:prstGeom>
        </p:spPr>
        <p:txBody>
          <a:bodyPr wrap="square">
            <a:spAutoFit/>
          </a:bodyPr>
          <a:lstStyle/>
          <a:p>
            <a:pPr marL="285750" indent="-285750" algn="just">
              <a:buFont typeface="Courier New" panose="02070309020205020404" pitchFamily="49" charset="0"/>
              <a:buChar char="o"/>
            </a:pPr>
            <a:r>
              <a:rPr lang="vi-VN" dirty="0">
                <a:solidFill>
                  <a:srgbClr val="000000"/>
                </a:solidFill>
                <a:latin typeface="Helvetica" pitchFamily="2" charset="0"/>
              </a:rPr>
              <a:t>Nếu không gán giá trị cho items trong lúc khai báo enum, khi synthesize, compiler sẽ tự tìm đường tối ưu hơn hết cho code.</a:t>
            </a:r>
            <a:endParaRPr lang="vi-VN" dirty="0">
              <a:solidFill>
                <a:srgbClr val="000000"/>
              </a:solidFill>
              <a:effectLst/>
              <a:latin typeface="Helvetica" pitchFamily="2" charset="0"/>
            </a:endParaRPr>
          </a:p>
        </p:txBody>
      </p:sp>
    </p:spTree>
    <p:extLst>
      <p:ext uri="{BB962C8B-B14F-4D97-AF65-F5344CB8AC3E}">
        <p14:creationId xmlns:p14="http://schemas.microsoft.com/office/powerpoint/2010/main" val="33546716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7280F1-471D-934C-8DC0-ED9006214074}"/>
              </a:ext>
            </a:extLst>
          </p:cNvPr>
          <p:cNvPicPr>
            <a:picLocks noChangeAspect="1"/>
          </p:cNvPicPr>
          <p:nvPr/>
        </p:nvPicPr>
        <p:blipFill>
          <a:blip r:embed="rId3"/>
          <a:stretch>
            <a:fillRect/>
          </a:stretch>
        </p:blipFill>
        <p:spPr>
          <a:xfrm>
            <a:off x="0" y="0"/>
            <a:ext cx="12192000" cy="6858000"/>
          </a:xfrm>
          <a:prstGeom prst="rect">
            <a:avLst/>
          </a:prstGeom>
        </p:spPr>
      </p:pic>
      <p:sp>
        <p:nvSpPr>
          <p:cNvPr id="6" name="Project Status">
            <a:extLst>
              <a:ext uri="{FF2B5EF4-FFF2-40B4-BE49-F238E27FC236}">
                <a16:creationId xmlns:a16="http://schemas.microsoft.com/office/drawing/2014/main" id="{7DB2157B-9258-9A47-817E-6DB46A97E916}"/>
              </a:ext>
            </a:extLst>
          </p:cNvPr>
          <p:cNvSpPr txBox="1"/>
          <p:nvPr/>
        </p:nvSpPr>
        <p:spPr>
          <a:xfrm>
            <a:off x="102807" y="0"/>
            <a:ext cx="5894989"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VN" sz="2200" b="1" dirty="0">
                <a:solidFill>
                  <a:srgbClr val="302280"/>
                </a:solidFill>
              </a:rPr>
              <a:t>1. Enum</a:t>
            </a:r>
          </a:p>
        </p:txBody>
      </p:sp>
      <p:sp>
        <p:nvSpPr>
          <p:cNvPr id="2" name="Rectangle 1">
            <a:extLst>
              <a:ext uri="{FF2B5EF4-FFF2-40B4-BE49-F238E27FC236}">
                <a16:creationId xmlns:a16="http://schemas.microsoft.com/office/drawing/2014/main" id="{70091D1F-4BC5-B741-8640-021624D4B701}"/>
              </a:ext>
            </a:extLst>
          </p:cNvPr>
          <p:cNvSpPr/>
          <p:nvPr/>
        </p:nvSpPr>
        <p:spPr>
          <a:xfrm>
            <a:off x="217250" y="441146"/>
            <a:ext cx="10638817" cy="369332"/>
          </a:xfrm>
          <a:prstGeom prst="rect">
            <a:avLst/>
          </a:prstGeom>
        </p:spPr>
        <p:txBody>
          <a:bodyPr wrap="square">
            <a:spAutoFit/>
          </a:bodyPr>
          <a:lstStyle/>
          <a:p>
            <a:pPr marL="285750" indent="-285750">
              <a:buFont typeface="Courier New" panose="02070309020205020404" pitchFamily="49" charset="0"/>
              <a:buChar char="o"/>
            </a:pPr>
            <a:r>
              <a:rPr lang="vi-VN" dirty="0">
                <a:solidFill>
                  <a:srgbClr val="000000"/>
                </a:solidFill>
                <a:latin typeface="Helvetica" pitchFamily="2" charset="0"/>
              </a:rPr>
              <a:t>Như bài tập thiết kế ALU, ta có thể dùng </a:t>
            </a:r>
            <a:r>
              <a:rPr lang="vi-VN" b="1" dirty="0">
                <a:solidFill>
                  <a:srgbClr val="000000"/>
                </a:solidFill>
                <a:latin typeface="Helvetica" pitchFamily="2" charset="0"/>
              </a:rPr>
              <a:t>enum</a:t>
            </a:r>
            <a:r>
              <a:rPr lang="vi-VN" dirty="0">
                <a:solidFill>
                  <a:srgbClr val="000000"/>
                </a:solidFill>
                <a:latin typeface="Helvetica" pitchFamily="2" charset="0"/>
              </a:rPr>
              <a:t> cho tiện việc thảo code trong </a:t>
            </a:r>
            <a:r>
              <a:rPr lang="vi-VN" b="1" dirty="0">
                <a:solidFill>
                  <a:srgbClr val="000000"/>
                </a:solidFill>
                <a:latin typeface="Helvetica" pitchFamily="2" charset="0"/>
              </a:rPr>
              <a:t>always_comb</a:t>
            </a:r>
            <a:r>
              <a:rPr lang="vi-VN" dirty="0">
                <a:solidFill>
                  <a:srgbClr val="000000"/>
                </a:solidFill>
                <a:latin typeface="Helvetica" pitchFamily="2" charset="0"/>
              </a:rPr>
              <a:t>.</a:t>
            </a:r>
            <a:endParaRPr lang="vi-VN" dirty="0">
              <a:solidFill>
                <a:srgbClr val="000000"/>
              </a:solidFill>
              <a:effectLst/>
              <a:latin typeface="Helvetica" pitchFamily="2" charset="0"/>
            </a:endParaRPr>
          </a:p>
        </p:txBody>
      </p:sp>
      <p:pic>
        <p:nvPicPr>
          <p:cNvPr id="3" name="Picture 2">
            <a:extLst>
              <a:ext uri="{FF2B5EF4-FFF2-40B4-BE49-F238E27FC236}">
                <a16:creationId xmlns:a16="http://schemas.microsoft.com/office/drawing/2014/main" id="{200CEA07-B026-3842-9A23-1B4F8CB9F95B}"/>
              </a:ext>
            </a:extLst>
          </p:cNvPr>
          <p:cNvPicPr>
            <a:picLocks noChangeAspect="1"/>
          </p:cNvPicPr>
          <p:nvPr/>
        </p:nvPicPr>
        <p:blipFill>
          <a:blip r:embed="rId4"/>
          <a:stretch>
            <a:fillRect/>
          </a:stretch>
        </p:blipFill>
        <p:spPr>
          <a:xfrm>
            <a:off x="2171700" y="1250239"/>
            <a:ext cx="7848600" cy="520700"/>
          </a:xfrm>
          <a:prstGeom prst="rect">
            <a:avLst/>
          </a:prstGeom>
        </p:spPr>
      </p:pic>
      <p:pic>
        <p:nvPicPr>
          <p:cNvPr id="5" name="Picture 4">
            <a:extLst>
              <a:ext uri="{FF2B5EF4-FFF2-40B4-BE49-F238E27FC236}">
                <a16:creationId xmlns:a16="http://schemas.microsoft.com/office/drawing/2014/main" id="{4DE8F5CA-4A1E-BD41-9F3F-F90BC9AD2D6D}"/>
              </a:ext>
            </a:extLst>
          </p:cNvPr>
          <p:cNvPicPr>
            <a:picLocks noChangeAspect="1"/>
          </p:cNvPicPr>
          <p:nvPr/>
        </p:nvPicPr>
        <p:blipFill>
          <a:blip r:embed="rId5"/>
          <a:stretch>
            <a:fillRect/>
          </a:stretch>
        </p:blipFill>
        <p:spPr>
          <a:xfrm>
            <a:off x="2171700" y="1711372"/>
            <a:ext cx="7848600" cy="3784600"/>
          </a:xfrm>
          <a:prstGeom prst="rect">
            <a:avLst/>
          </a:prstGeom>
        </p:spPr>
      </p:pic>
    </p:spTree>
    <p:extLst>
      <p:ext uri="{BB962C8B-B14F-4D97-AF65-F5344CB8AC3E}">
        <p14:creationId xmlns:p14="http://schemas.microsoft.com/office/powerpoint/2010/main" val="2955733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7280F1-471D-934C-8DC0-ED9006214074}"/>
              </a:ext>
            </a:extLst>
          </p:cNvPr>
          <p:cNvPicPr>
            <a:picLocks noChangeAspect="1"/>
          </p:cNvPicPr>
          <p:nvPr/>
        </p:nvPicPr>
        <p:blipFill>
          <a:blip r:embed="rId3"/>
          <a:stretch>
            <a:fillRect/>
          </a:stretch>
        </p:blipFill>
        <p:spPr>
          <a:xfrm>
            <a:off x="0" y="0"/>
            <a:ext cx="12192000" cy="6858000"/>
          </a:xfrm>
          <a:prstGeom prst="rect">
            <a:avLst/>
          </a:prstGeom>
        </p:spPr>
      </p:pic>
      <p:sp>
        <p:nvSpPr>
          <p:cNvPr id="6" name="Project Status">
            <a:extLst>
              <a:ext uri="{FF2B5EF4-FFF2-40B4-BE49-F238E27FC236}">
                <a16:creationId xmlns:a16="http://schemas.microsoft.com/office/drawing/2014/main" id="{7DB2157B-9258-9A47-817E-6DB46A97E916}"/>
              </a:ext>
            </a:extLst>
          </p:cNvPr>
          <p:cNvSpPr txBox="1"/>
          <p:nvPr/>
        </p:nvSpPr>
        <p:spPr>
          <a:xfrm>
            <a:off x="102807" y="0"/>
            <a:ext cx="5894989"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VN" sz="2200" b="1" dirty="0">
                <a:solidFill>
                  <a:srgbClr val="302280"/>
                </a:solidFill>
              </a:rPr>
              <a:t>2. FSM</a:t>
            </a:r>
          </a:p>
        </p:txBody>
      </p:sp>
      <p:sp>
        <p:nvSpPr>
          <p:cNvPr id="2" name="Rectangle 1">
            <a:extLst>
              <a:ext uri="{FF2B5EF4-FFF2-40B4-BE49-F238E27FC236}">
                <a16:creationId xmlns:a16="http://schemas.microsoft.com/office/drawing/2014/main" id="{F1679D2B-0BDE-F748-8A0F-7D9BE3FBF225}"/>
              </a:ext>
            </a:extLst>
          </p:cNvPr>
          <p:cNvSpPr/>
          <p:nvPr/>
        </p:nvSpPr>
        <p:spPr>
          <a:xfrm>
            <a:off x="102806" y="441146"/>
            <a:ext cx="11278555" cy="369332"/>
          </a:xfrm>
          <a:prstGeom prst="rect">
            <a:avLst/>
          </a:prstGeom>
        </p:spPr>
        <p:txBody>
          <a:bodyPr wrap="square">
            <a:spAutoFit/>
          </a:bodyPr>
          <a:lstStyle/>
          <a:p>
            <a:pPr marL="285750" indent="-285750">
              <a:buFont typeface="Courier New" panose="02070309020205020404" pitchFamily="49" charset="0"/>
              <a:buChar char="o"/>
            </a:pPr>
            <a:r>
              <a:rPr lang="vi-VN" dirty="0">
                <a:solidFill>
                  <a:srgbClr val="000000"/>
                </a:solidFill>
                <a:latin typeface="Helvetica" pitchFamily="2" charset="0"/>
              </a:rPr>
              <a:t>FSM nhìn chung cũng chỉ như mạch sequential, bên dưới là một template cho việc code FSM.</a:t>
            </a:r>
            <a:endParaRPr lang="vi-VN" dirty="0">
              <a:solidFill>
                <a:srgbClr val="000000"/>
              </a:solidFill>
              <a:effectLst/>
              <a:latin typeface="Helvetica" pitchFamily="2" charset="0"/>
            </a:endParaRPr>
          </a:p>
        </p:txBody>
      </p:sp>
      <p:pic>
        <p:nvPicPr>
          <p:cNvPr id="3" name="Picture 2">
            <a:extLst>
              <a:ext uri="{FF2B5EF4-FFF2-40B4-BE49-F238E27FC236}">
                <a16:creationId xmlns:a16="http://schemas.microsoft.com/office/drawing/2014/main" id="{94D8A2DF-6210-E049-AB28-0FA617B180DD}"/>
              </a:ext>
            </a:extLst>
          </p:cNvPr>
          <p:cNvPicPr>
            <a:picLocks noChangeAspect="1"/>
          </p:cNvPicPr>
          <p:nvPr/>
        </p:nvPicPr>
        <p:blipFill>
          <a:blip r:embed="rId4"/>
          <a:stretch>
            <a:fillRect/>
          </a:stretch>
        </p:blipFill>
        <p:spPr>
          <a:xfrm>
            <a:off x="3159404" y="882292"/>
            <a:ext cx="5165358" cy="4625240"/>
          </a:xfrm>
          <a:prstGeom prst="rect">
            <a:avLst/>
          </a:prstGeom>
        </p:spPr>
      </p:pic>
    </p:spTree>
    <p:extLst>
      <p:ext uri="{BB962C8B-B14F-4D97-AF65-F5344CB8AC3E}">
        <p14:creationId xmlns:p14="http://schemas.microsoft.com/office/powerpoint/2010/main" val="21831973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7280F1-471D-934C-8DC0-ED9006214074}"/>
              </a:ext>
            </a:extLst>
          </p:cNvPr>
          <p:cNvPicPr>
            <a:picLocks noChangeAspect="1"/>
          </p:cNvPicPr>
          <p:nvPr/>
        </p:nvPicPr>
        <p:blipFill>
          <a:blip r:embed="rId3"/>
          <a:stretch>
            <a:fillRect/>
          </a:stretch>
        </p:blipFill>
        <p:spPr>
          <a:xfrm>
            <a:off x="0" y="0"/>
            <a:ext cx="12192000" cy="6858000"/>
          </a:xfrm>
          <a:prstGeom prst="rect">
            <a:avLst/>
          </a:prstGeom>
        </p:spPr>
      </p:pic>
      <p:sp>
        <p:nvSpPr>
          <p:cNvPr id="6" name="Project Status">
            <a:extLst>
              <a:ext uri="{FF2B5EF4-FFF2-40B4-BE49-F238E27FC236}">
                <a16:creationId xmlns:a16="http://schemas.microsoft.com/office/drawing/2014/main" id="{7DB2157B-9258-9A47-817E-6DB46A97E916}"/>
              </a:ext>
            </a:extLst>
          </p:cNvPr>
          <p:cNvSpPr txBox="1"/>
          <p:nvPr/>
        </p:nvSpPr>
        <p:spPr>
          <a:xfrm>
            <a:off x="102807" y="0"/>
            <a:ext cx="5894989"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VN" sz="2200" b="1" dirty="0">
                <a:solidFill>
                  <a:srgbClr val="302280"/>
                </a:solidFill>
              </a:rPr>
              <a:t>3. Bài Tập</a:t>
            </a:r>
          </a:p>
        </p:txBody>
      </p:sp>
      <p:sp>
        <p:nvSpPr>
          <p:cNvPr id="2" name="Rectangle 1">
            <a:extLst>
              <a:ext uri="{FF2B5EF4-FFF2-40B4-BE49-F238E27FC236}">
                <a16:creationId xmlns:a16="http://schemas.microsoft.com/office/drawing/2014/main" id="{7DBB070A-BD8B-7D42-BD8A-008C86D1D977}"/>
              </a:ext>
            </a:extLst>
          </p:cNvPr>
          <p:cNvSpPr/>
          <p:nvPr/>
        </p:nvSpPr>
        <p:spPr>
          <a:xfrm>
            <a:off x="325948" y="441146"/>
            <a:ext cx="4944752" cy="369332"/>
          </a:xfrm>
          <a:prstGeom prst="rect">
            <a:avLst/>
          </a:prstGeom>
        </p:spPr>
        <p:txBody>
          <a:bodyPr wrap="none">
            <a:spAutoFit/>
          </a:bodyPr>
          <a:lstStyle/>
          <a:p>
            <a:r>
              <a:rPr lang="vi-VN" dirty="0">
                <a:solidFill>
                  <a:srgbClr val="000000"/>
                </a:solidFill>
                <a:latin typeface="Helvetica" pitchFamily="2" charset="0"/>
              </a:rPr>
              <a:t>1. Thiết kế FSM có giản đồ trạng thái như sau.</a:t>
            </a:r>
            <a:endParaRPr lang="vi-VN" dirty="0">
              <a:solidFill>
                <a:srgbClr val="000000"/>
              </a:solidFill>
              <a:effectLst/>
              <a:latin typeface="Helvetica" pitchFamily="2" charset="0"/>
            </a:endParaRPr>
          </a:p>
        </p:txBody>
      </p:sp>
      <p:pic>
        <p:nvPicPr>
          <p:cNvPr id="62466" name="Picture 2">
            <a:extLst>
              <a:ext uri="{FF2B5EF4-FFF2-40B4-BE49-F238E27FC236}">
                <a16:creationId xmlns:a16="http://schemas.microsoft.com/office/drawing/2014/main" id="{F3DCABB6-133F-B444-B17B-56973B27F8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4589" y="882292"/>
            <a:ext cx="7246413" cy="2860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441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7280F1-471D-934C-8DC0-ED9006214074}"/>
              </a:ext>
            </a:extLst>
          </p:cNvPr>
          <p:cNvPicPr>
            <a:picLocks noChangeAspect="1"/>
          </p:cNvPicPr>
          <p:nvPr/>
        </p:nvPicPr>
        <p:blipFill>
          <a:blip r:embed="rId3"/>
          <a:stretch>
            <a:fillRect/>
          </a:stretch>
        </p:blipFill>
        <p:spPr>
          <a:xfrm>
            <a:off x="-1" y="0"/>
            <a:ext cx="12192000" cy="6858000"/>
          </a:xfrm>
          <a:prstGeom prst="rect">
            <a:avLst/>
          </a:prstGeom>
        </p:spPr>
      </p:pic>
      <p:sp>
        <p:nvSpPr>
          <p:cNvPr id="69" name="Project Status">
            <a:extLst>
              <a:ext uri="{FF2B5EF4-FFF2-40B4-BE49-F238E27FC236}">
                <a16:creationId xmlns:a16="http://schemas.microsoft.com/office/drawing/2014/main" id="{55F19D8C-4A3C-494C-A9ED-98852F37B256}"/>
              </a:ext>
            </a:extLst>
          </p:cNvPr>
          <p:cNvSpPr txBox="1"/>
          <p:nvPr/>
        </p:nvSpPr>
        <p:spPr>
          <a:xfrm>
            <a:off x="201010" y="130491"/>
            <a:ext cx="5894989"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VN" sz="2200" b="1" dirty="0">
                <a:solidFill>
                  <a:srgbClr val="302280"/>
                </a:solidFill>
              </a:rPr>
              <a:t>2. Vector và Number</a:t>
            </a:r>
          </a:p>
        </p:txBody>
      </p:sp>
      <p:sp>
        <p:nvSpPr>
          <p:cNvPr id="11" name="Rectangle 10">
            <a:extLst>
              <a:ext uri="{FF2B5EF4-FFF2-40B4-BE49-F238E27FC236}">
                <a16:creationId xmlns:a16="http://schemas.microsoft.com/office/drawing/2014/main" id="{D1C0BFF8-0D57-974E-B680-1435A975A017}"/>
              </a:ext>
            </a:extLst>
          </p:cNvPr>
          <p:cNvSpPr/>
          <p:nvPr/>
        </p:nvSpPr>
        <p:spPr>
          <a:xfrm>
            <a:off x="-3" y="727646"/>
            <a:ext cx="1197867" cy="369332"/>
          </a:xfrm>
          <a:prstGeom prst="rect">
            <a:avLst/>
          </a:prstGeom>
        </p:spPr>
        <p:txBody>
          <a:bodyPr wrap="square">
            <a:spAutoFit/>
          </a:bodyPr>
          <a:lstStyle/>
          <a:p>
            <a:pPr marL="285750" indent="-285750">
              <a:buFont typeface="Wingdings" pitchFamily="2" charset="2"/>
              <a:buChar char="q"/>
            </a:pPr>
            <a:r>
              <a:rPr lang="en-US" b="1" i="1" dirty="0">
                <a:solidFill>
                  <a:srgbClr val="000000"/>
                </a:solidFill>
                <a:latin typeface="Helvetica" pitchFamily="2" charset="0"/>
              </a:rPr>
              <a:t>Vector</a:t>
            </a:r>
            <a:endParaRPr lang="en-US" dirty="0">
              <a:solidFill>
                <a:srgbClr val="000000"/>
              </a:solidFill>
              <a:effectLst/>
              <a:latin typeface="Helvetica" pitchFamily="2" charset="0"/>
            </a:endParaRPr>
          </a:p>
        </p:txBody>
      </p:sp>
      <p:sp>
        <p:nvSpPr>
          <p:cNvPr id="12" name="Rectangle 11">
            <a:extLst>
              <a:ext uri="{FF2B5EF4-FFF2-40B4-BE49-F238E27FC236}">
                <a16:creationId xmlns:a16="http://schemas.microsoft.com/office/drawing/2014/main" id="{6D7054D4-3085-BC47-88C1-2E7AB2890CAB}"/>
              </a:ext>
            </a:extLst>
          </p:cNvPr>
          <p:cNvSpPr/>
          <p:nvPr/>
        </p:nvSpPr>
        <p:spPr>
          <a:xfrm>
            <a:off x="1197864" y="727646"/>
            <a:ext cx="10938618" cy="646331"/>
          </a:xfrm>
          <a:prstGeom prst="rect">
            <a:avLst/>
          </a:prstGeom>
        </p:spPr>
        <p:txBody>
          <a:bodyPr wrap="square">
            <a:spAutoFit/>
          </a:bodyPr>
          <a:lstStyle/>
          <a:p>
            <a:r>
              <a:rPr lang="vi-VN" dirty="0">
                <a:solidFill>
                  <a:srgbClr val="000000"/>
                </a:solidFill>
                <a:latin typeface="Helvetica" pitchFamily="2" charset="0"/>
              </a:rPr>
              <a:t> Trong thực tế, dữ liệu không phải lúc nào cũng chỉ có 1 bit (1 dây signal) nhưng có nhiều, ví dụ 1 byte = 8 bit, hay signal có 8 dây. Khai báo một vector như sau:</a:t>
            </a:r>
            <a:endParaRPr lang="vi-VN" dirty="0">
              <a:solidFill>
                <a:srgbClr val="000000"/>
              </a:solidFill>
              <a:effectLst/>
              <a:latin typeface="Helvetica" pitchFamily="2" charset="0"/>
            </a:endParaRPr>
          </a:p>
        </p:txBody>
      </p:sp>
      <p:pic>
        <p:nvPicPr>
          <p:cNvPr id="13" name="Picture 12">
            <a:extLst>
              <a:ext uri="{FF2B5EF4-FFF2-40B4-BE49-F238E27FC236}">
                <a16:creationId xmlns:a16="http://schemas.microsoft.com/office/drawing/2014/main" id="{05196CDB-1EB1-6C47-895B-C3DF3FBA2D95}"/>
              </a:ext>
            </a:extLst>
          </p:cNvPr>
          <p:cNvPicPr>
            <a:picLocks noChangeAspect="1"/>
          </p:cNvPicPr>
          <p:nvPr/>
        </p:nvPicPr>
        <p:blipFill>
          <a:blip r:embed="rId4"/>
          <a:stretch>
            <a:fillRect/>
          </a:stretch>
        </p:blipFill>
        <p:spPr>
          <a:xfrm>
            <a:off x="201010" y="1686546"/>
            <a:ext cx="5275883" cy="862404"/>
          </a:xfrm>
          <a:prstGeom prst="rect">
            <a:avLst/>
          </a:prstGeom>
        </p:spPr>
      </p:pic>
      <p:pic>
        <p:nvPicPr>
          <p:cNvPr id="14" name="Picture 13">
            <a:extLst>
              <a:ext uri="{FF2B5EF4-FFF2-40B4-BE49-F238E27FC236}">
                <a16:creationId xmlns:a16="http://schemas.microsoft.com/office/drawing/2014/main" id="{B4C22407-10CB-D54D-8411-A1D3161A2C91}"/>
              </a:ext>
            </a:extLst>
          </p:cNvPr>
          <p:cNvPicPr>
            <a:picLocks noChangeAspect="1"/>
          </p:cNvPicPr>
          <p:nvPr/>
        </p:nvPicPr>
        <p:blipFill>
          <a:blip r:embed="rId5"/>
          <a:stretch>
            <a:fillRect/>
          </a:stretch>
        </p:blipFill>
        <p:spPr>
          <a:xfrm>
            <a:off x="5549082" y="1686546"/>
            <a:ext cx="6587401" cy="3206770"/>
          </a:xfrm>
          <a:prstGeom prst="rect">
            <a:avLst/>
          </a:prstGeom>
        </p:spPr>
      </p:pic>
      <p:sp>
        <p:nvSpPr>
          <p:cNvPr id="15" name="Rectangle 14">
            <a:extLst>
              <a:ext uri="{FF2B5EF4-FFF2-40B4-BE49-F238E27FC236}">
                <a16:creationId xmlns:a16="http://schemas.microsoft.com/office/drawing/2014/main" id="{B9DB8952-5D75-9941-8BFB-E28F22B96A0B}"/>
              </a:ext>
            </a:extLst>
          </p:cNvPr>
          <p:cNvSpPr/>
          <p:nvPr/>
        </p:nvSpPr>
        <p:spPr>
          <a:xfrm>
            <a:off x="133660" y="3028125"/>
            <a:ext cx="5281764" cy="1754326"/>
          </a:xfrm>
          <a:prstGeom prst="rect">
            <a:avLst/>
          </a:prstGeom>
        </p:spPr>
        <p:txBody>
          <a:bodyPr wrap="square">
            <a:spAutoFit/>
          </a:bodyPr>
          <a:lstStyle/>
          <a:p>
            <a:pPr algn="just"/>
            <a:r>
              <a:rPr lang="en-US" i="1" dirty="0">
                <a:solidFill>
                  <a:srgbClr val="000000"/>
                </a:solidFill>
                <a:latin typeface="Helvetica" pitchFamily="2" charset="0"/>
              </a:rPr>
              <a:t>1.</a:t>
            </a:r>
            <a:r>
              <a:rPr lang="en-US" dirty="0">
                <a:solidFill>
                  <a:srgbClr val="000000"/>
                </a:solidFill>
                <a:latin typeface="Helvetica" pitchFamily="2" charset="0"/>
              </a:rPr>
              <a:t> </a:t>
            </a:r>
            <a:r>
              <a:rPr lang="en-US" i="1" dirty="0" err="1">
                <a:solidFill>
                  <a:srgbClr val="000000"/>
                </a:solidFill>
                <a:latin typeface="Helvetica" pitchFamily="2" charset="0"/>
              </a:rPr>
              <a:t>Để</a:t>
            </a:r>
            <a:r>
              <a:rPr lang="en-US" dirty="0">
                <a:solidFill>
                  <a:srgbClr val="000000"/>
                </a:solidFill>
                <a:latin typeface="Helvetica" pitchFamily="2" charset="0"/>
              </a:rPr>
              <a:t> </a:t>
            </a:r>
            <a:r>
              <a:rPr lang="en-US" i="1" dirty="0" err="1">
                <a:solidFill>
                  <a:srgbClr val="000000"/>
                </a:solidFill>
                <a:latin typeface="Helvetica" pitchFamily="2" charset="0"/>
              </a:rPr>
              <a:t>giúp</a:t>
            </a:r>
            <a:r>
              <a:rPr lang="en-US" dirty="0">
                <a:solidFill>
                  <a:srgbClr val="000000"/>
                </a:solidFill>
                <a:latin typeface="Helvetica" pitchFamily="2" charset="0"/>
              </a:rPr>
              <a:t> </a:t>
            </a:r>
            <a:r>
              <a:rPr lang="en-US" i="1" dirty="0">
                <a:solidFill>
                  <a:srgbClr val="000000"/>
                </a:solidFill>
                <a:latin typeface="Helvetica" pitchFamily="2" charset="0"/>
              </a:rPr>
              <a:t>code</a:t>
            </a:r>
            <a:r>
              <a:rPr lang="en-US" dirty="0">
                <a:solidFill>
                  <a:srgbClr val="000000"/>
                </a:solidFill>
                <a:latin typeface="Helvetica" pitchFamily="2" charset="0"/>
              </a:rPr>
              <a:t> </a:t>
            </a:r>
            <a:r>
              <a:rPr lang="en-US" i="1" dirty="0" err="1">
                <a:solidFill>
                  <a:srgbClr val="000000"/>
                </a:solidFill>
                <a:latin typeface="Helvetica" pitchFamily="2" charset="0"/>
              </a:rPr>
              <a:t>trở</a:t>
            </a:r>
            <a:r>
              <a:rPr lang="en-US" dirty="0">
                <a:solidFill>
                  <a:srgbClr val="000000"/>
                </a:solidFill>
                <a:latin typeface="Helvetica" pitchFamily="2" charset="0"/>
              </a:rPr>
              <a:t> </a:t>
            </a:r>
            <a:r>
              <a:rPr lang="en-US" i="1" dirty="0" err="1">
                <a:solidFill>
                  <a:srgbClr val="000000"/>
                </a:solidFill>
                <a:latin typeface="Helvetica" pitchFamily="2" charset="0"/>
              </a:rPr>
              <a:t>nên</a:t>
            </a:r>
            <a:r>
              <a:rPr lang="en-US" dirty="0">
                <a:solidFill>
                  <a:srgbClr val="000000"/>
                </a:solidFill>
                <a:latin typeface="Helvetica" pitchFamily="2" charset="0"/>
              </a:rPr>
              <a:t> </a:t>
            </a:r>
            <a:r>
              <a:rPr lang="en-US" i="1" dirty="0" err="1">
                <a:solidFill>
                  <a:srgbClr val="000000"/>
                </a:solidFill>
                <a:latin typeface="Helvetica" pitchFamily="2" charset="0"/>
              </a:rPr>
              <a:t>dễ</a:t>
            </a:r>
            <a:r>
              <a:rPr lang="en-US" dirty="0">
                <a:solidFill>
                  <a:srgbClr val="000000"/>
                </a:solidFill>
                <a:latin typeface="Helvetica" pitchFamily="2" charset="0"/>
              </a:rPr>
              <a:t> </a:t>
            </a:r>
            <a:r>
              <a:rPr lang="en-US" i="1" dirty="0" err="1">
                <a:solidFill>
                  <a:srgbClr val="000000"/>
                </a:solidFill>
                <a:latin typeface="Helvetica" pitchFamily="2" charset="0"/>
              </a:rPr>
              <a:t>đọc</a:t>
            </a:r>
            <a:r>
              <a:rPr lang="en-US" dirty="0">
                <a:solidFill>
                  <a:srgbClr val="000000"/>
                </a:solidFill>
                <a:latin typeface="Helvetica" pitchFamily="2" charset="0"/>
              </a:rPr>
              <a:t> </a:t>
            </a:r>
            <a:r>
              <a:rPr lang="en-US" i="1" dirty="0" err="1">
                <a:solidFill>
                  <a:srgbClr val="000000"/>
                </a:solidFill>
                <a:latin typeface="Helvetica" pitchFamily="2" charset="0"/>
              </a:rPr>
              <a:t>và</a:t>
            </a:r>
            <a:r>
              <a:rPr lang="en-US" dirty="0">
                <a:solidFill>
                  <a:srgbClr val="000000"/>
                </a:solidFill>
                <a:latin typeface="Helvetica" pitchFamily="2" charset="0"/>
              </a:rPr>
              <a:t> </a:t>
            </a:r>
            <a:r>
              <a:rPr lang="en-US" i="1" dirty="0" err="1">
                <a:solidFill>
                  <a:srgbClr val="000000"/>
                </a:solidFill>
                <a:latin typeface="Helvetica" pitchFamily="2" charset="0"/>
              </a:rPr>
              <a:t>dễ</a:t>
            </a:r>
            <a:r>
              <a:rPr lang="en-US" dirty="0">
                <a:solidFill>
                  <a:srgbClr val="000000"/>
                </a:solidFill>
                <a:latin typeface="Helvetica" pitchFamily="2" charset="0"/>
              </a:rPr>
              <a:t> </a:t>
            </a:r>
            <a:r>
              <a:rPr lang="en-US" i="1" dirty="0">
                <a:solidFill>
                  <a:srgbClr val="000000"/>
                </a:solidFill>
                <a:latin typeface="Helvetica" pitchFamily="2" charset="0"/>
              </a:rPr>
              <a:t>debug</a:t>
            </a:r>
            <a:r>
              <a:rPr lang="en-US" dirty="0">
                <a:solidFill>
                  <a:srgbClr val="000000"/>
                </a:solidFill>
                <a:latin typeface="Helvetica" pitchFamily="2" charset="0"/>
              </a:rPr>
              <a:t> </a:t>
            </a:r>
            <a:r>
              <a:rPr lang="en-US" i="1" dirty="0" err="1">
                <a:solidFill>
                  <a:srgbClr val="000000"/>
                </a:solidFill>
                <a:latin typeface="Helvetica" pitchFamily="2" charset="0"/>
              </a:rPr>
              <a:t>về</a:t>
            </a:r>
            <a:r>
              <a:rPr lang="en-US" dirty="0">
                <a:solidFill>
                  <a:srgbClr val="000000"/>
                </a:solidFill>
                <a:latin typeface="Helvetica" pitchFamily="2" charset="0"/>
              </a:rPr>
              <a:t> </a:t>
            </a:r>
            <a:r>
              <a:rPr lang="en-US" i="1" dirty="0" err="1">
                <a:solidFill>
                  <a:srgbClr val="000000"/>
                </a:solidFill>
                <a:latin typeface="Helvetica" pitchFamily="2" charset="0"/>
              </a:rPr>
              <a:t>sau</a:t>
            </a:r>
            <a:r>
              <a:rPr lang="en-US" i="1" dirty="0">
                <a:solidFill>
                  <a:srgbClr val="000000"/>
                </a:solidFill>
                <a:latin typeface="Helvetica" pitchFamily="2" charset="0"/>
              </a:rPr>
              <a:t>,</a:t>
            </a:r>
            <a:r>
              <a:rPr lang="en-US" dirty="0">
                <a:solidFill>
                  <a:srgbClr val="000000"/>
                </a:solidFill>
                <a:latin typeface="Helvetica" pitchFamily="2" charset="0"/>
              </a:rPr>
              <a:t> </a:t>
            </a:r>
            <a:r>
              <a:rPr lang="en-US" i="1" dirty="0" err="1">
                <a:solidFill>
                  <a:srgbClr val="000000"/>
                </a:solidFill>
                <a:latin typeface="Helvetica" pitchFamily="2" charset="0"/>
              </a:rPr>
              <a:t>khuyến</a:t>
            </a:r>
            <a:r>
              <a:rPr lang="en-US" dirty="0">
                <a:solidFill>
                  <a:srgbClr val="000000"/>
                </a:solidFill>
                <a:latin typeface="Helvetica" pitchFamily="2" charset="0"/>
              </a:rPr>
              <a:t> </a:t>
            </a:r>
            <a:r>
              <a:rPr lang="en-US" i="1" dirty="0" err="1">
                <a:solidFill>
                  <a:srgbClr val="000000"/>
                </a:solidFill>
                <a:latin typeface="Helvetica" pitchFamily="2" charset="0"/>
              </a:rPr>
              <a:t>khích</a:t>
            </a:r>
            <a:r>
              <a:rPr lang="en-US" dirty="0">
                <a:solidFill>
                  <a:srgbClr val="000000"/>
                </a:solidFill>
                <a:latin typeface="Helvetica" pitchFamily="2" charset="0"/>
              </a:rPr>
              <a:t> </a:t>
            </a:r>
            <a:r>
              <a:rPr lang="en-US" i="1" dirty="0" err="1">
                <a:solidFill>
                  <a:srgbClr val="000000"/>
                </a:solidFill>
                <a:latin typeface="Helvetica" pitchFamily="2" charset="0"/>
              </a:rPr>
              <a:t>khai</a:t>
            </a:r>
            <a:r>
              <a:rPr lang="en-US" dirty="0">
                <a:solidFill>
                  <a:srgbClr val="000000"/>
                </a:solidFill>
                <a:latin typeface="Helvetica" pitchFamily="2" charset="0"/>
              </a:rPr>
              <a:t> </a:t>
            </a:r>
            <a:r>
              <a:rPr lang="en-US" i="1" dirty="0" err="1">
                <a:solidFill>
                  <a:srgbClr val="000000"/>
                </a:solidFill>
                <a:latin typeface="Helvetica" pitchFamily="2" charset="0"/>
              </a:rPr>
              <a:t>báo</a:t>
            </a:r>
            <a:r>
              <a:rPr lang="en-US" dirty="0">
                <a:solidFill>
                  <a:srgbClr val="000000"/>
                </a:solidFill>
                <a:latin typeface="Helvetica" pitchFamily="2" charset="0"/>
              </a:rPr>
              <a:t> </a:t>
            </a:r>
            <a:r>
              <a:rPr lang="en-US" i="1" dirty="0" err="1">
                <a:solidFill>
                  <a:srgbClr val="000000"/>
                </a:solidFill>
                <a:latin typeface="Helvetica" pitchFamily="2" charset="0"/>
              </a:rPr>
              <a:t>tín</a:t>
            </a:r>
            <a:r>
              <a:rPr lang="en-US" dirty="0">
                <a:solidFill>
                  <a:srgbClr val="000000"/>
                </a:solidFill>
                <a:latin typeface="Helvetica" pitchFamily="2" charset="0"/>
              </a:rPr>
              <a:t> </a:t>
            </a:r>
            <a:r>
              <a:rPr lang="en-US" i="1" dirty="0" err="1">
                <a:solidFill>
                  <a:srgbClr val="000000"/>
                </a:solidFill>
                <a:latin typeface="Helvetica" pitchFamily="2" charset="0"/>
              </a:rPr>
              <a:t>hiệu</a:t>
            </a:r>
            <a:r>
              <a:rPr lang="en-US" dirty="0">
                <a:solidFill>
                  <a:srgbClr val="000000"/>
                </a:solidFill>
                <a:latin typeface="Helvetica" pitchFamily="2" charset="0"/>
              </a:rPr>
              <a:t> </a:t>
            </a:r>
            <a:r>
              <a:rPr lang="en-US" i="1" dirty="0" err="1">
                <a:solidFill>
                  <a:srgbClr val="000000"/>
                </a:solidFill>
                <a:latin typeface="Helvetica" pitchFamily="2" charset="0"/>
              </a:rPr>
              <a:t>kèm</a:t>
            </a:r>
            <a:r>
              <a:rPr lang="en-US" dirty="0">
                <a:solidFill>
                  <a:srgbClr val="000000"/>
                </a:solidFill>
                <a:latin typeface="Helvetica" pitchFamily="2" charset="0"/>
              </a:rPr>
              <a:t> </a:t>
            </a:r>
            <a:r>
              <a:rPr lang="en-US" i="1" dirty="0" err="1">
                <a:solidFill>
                  <a:srgbClr val="000000"/>
                </a:solidFill>
                <a:latin typeface="Helvetica" pitchFamily="2" charset="0"/>
              </a:rPr>
              <a:t>hậu</a:t>
            </a:r>
            <a:r>
              <a:rPr lang="en-US" dirty="0">
                <a:solidFill>
                  <a:srgbClr val="000000"/>
                </a:solidFill>
                <a:latin typeface="Helvetica" pitchFamily="2" charset="0"/>
              </a:rPr>
              <a:t> </a:t>
            </a:r>
            <a:r>
              <a:rPr lang="en-US" i="1" dirty="0" err="1">
                <a:solidFill>
                  <a:srgbClr val="000000"/>
                </a:solidFill>
                <a:latin typeface="Helvetica" pitchFamily="2" charset="0"/>
              </a:rPr>
              <a:t>tố</a:t>
            </a:r>
            <a:r>
              <a:rPr lang="en-US" dirty="0">
                <a:solidFill>
                  <a:srgbClr val="000000"/>
                </a:solidFill>
                <a:latin typeface="Helvetica" pitchFamily="2" charset="0"/>
              </a:rPr>
              <a:t> </a:t>
            </a:r>
            <a:r>
              <a:rPr lang="en-US" b="1" i="1" dirty="0">
                <a:solidFill>
                  <a:srgbClr val="000000"/>
                </a:solidFill>
                <a:latin typeface="Helvetica" pitchFamily="2" charset="0"/>
              </a:rPr>
              <a:t>_</a:t>
            </a:r>
            <a:r>
              <a:rPr lang="en-US" b="1" i="1" dirty="0" err="1">
                <a:solidFill>
                  <a:srgbClr val="000000"/>
                </a:solidFill>
                <a:latin typeface="Helvetica" pitchFamily="2" charset="0"/>
              </a:rPr>
              <a:t>i</a:t>
            </a:r>
            <a:r>
              <a:rPr lang="en-US" dirty="0">
                <a:solidFill>
                  <a:srgbClr val="000000"/>
                </a:solidFill>
                <a:latin typeface="Helvetica" pitchFamily="2" charset="0"/>
              </a:rPr>
              <a:t> </a:t>
            </a:r>
            <a:r>
              <a:rPr lang="en-US" i="1" dirty="0" err="1">
                <a:solidFill>
                  <a:srgbClr val="000000"/>
                </a:solidFill>
                <a:latin typeface="Helvetica" pitchFamily="2" charset="0"/>
              </a:rPr>
              <a:t>hoặc</a:t>
            </a:r>
            <a:r>
              <a:rPr lang="en-US" dirty="0">
                <a:solidFill>
                  <a:srgbClr val="000000"/>
                </a:solidFill>
                <a:latin typeface="Helvetica" pitchFamily="2" charset="0"/>
              </a:rPr>
              <a:t> </a:t>
            </a:r>
            <a:r>
              <a:rPr lang="en-US" b="1" i="1" dirty="0">
                <a:solidFill>
                  <a:srgbClr val="000000"/>
                </a:solidFill>
                <a:latin typeface="Helvetica" pitchFamily="2" charset="0"/>
              </a:rPr>
              <a:t>_o</a:t>
            </a:r>
            <a:r>
              <a:rPr lang="en-US" dirty="0">
                <a:solidFill>
                  <a:srgbClr val="000000"/>
                </a:solidFill>
                <a:latin typeface="Helvetica" pitchFamily="2" charset="0"/>
              </a:rPr>
              <a:t> </a:t>
            </a:r>
            <a:r>
              <a:rPr lang="en-US" i="1" dirty="0" err="1">
                <a:solidFill>
                  <a:srgbClr val="000000"/>
                </a:solidFill>
                <a:latin typeface="Helvetica" pitchFamily="2" charset="0"/>
              </a:rPr>
              <a:t>tùy</a:t>
            </a:r>
            <a:r>
              <a:rPr lang="en-US" dirty="0">
                <a:solidFill>
                  <a:srgbClr val="000000"/>
                </a:solidFill>
                <a:latin typeface="Helvetica" pitchFamily="2" charset="0"/>
              </a:rPr>
              <a:t> </a:t>
            </a:r>
            <a:r>
              <a:rPr lang="en-US" i="1" dirty="0" err="1">
                <a:solidFill>
                  <a:srgbClr val="000000"/>
                </a:solidFill>
                <a:latin typeface="Helvetica" pitchFamily="2" charset="0"/>
              </a:rPr>
              <a:t>vô</a:t>
            </a:r>
            <a:r>
              <a:rPr lang="en-US" dirty="0">
                <a:solidFill>
                  <a:srgbClr val="000000"/>
                </a:solidFill>
                <a:latin typeface="Helvetica" pitchFamily="2" charset="0"/>
              </a:rPr>
              <a:t> </a:t>
            </a:r>
            <a:r>
              <a:rPr lang="en-US" i="1" dirty="0" err="1">
                <a:solidFill>
                  <a:srgbClr val="000000"/>
                </a:solidFill>
                <a:latin typeface="Helvetica" pitchFamily="2" charset="0"/>
              </a:rPr>
              <a:t>tín</a:t>
            </a:r>
            <a:r>
              <a:rPr lang="en-US" dirty="0">
                <a:solidFill>
                  <a:srgbClr val="000000"/>
                </a:solidFill>
                <a:latin typeface="Helvetica" pitchFamily="2" charset="0"/>
              </a:rPr>
              <a:t> </a:t>
            </a:r>
            <a:r>
              <a:rPr lang="en-US" i="1" dirty="0" err="1">
                <a:solidFill>
                  <a:srgbClr val="000000"/>
                </a:solidFill>
                <a:latin typeface="Helvetica" pitchFamily="2" charset="0"/>
              </a:rPr>
              <a:t>hiệu</a:t>
            </a:r>
            <a:r>
              <a:rPr lang="en-US" dirty="0">
                <a:solidFill>
                  <a:srgbClr val="000000"/>
                </a:solidFill>
                <a:latin typeface="Helvetica" pitchFamily="2" charset="0"/>
              </a:rPr>
              <a:t> </a:t>
            </a:r>
            <a:r>
              <a:rPr lang="en-US" i="1" dirty="0" err="1">
                <a:solidFill>
                  <a:srgbClr val="000000"/>
                </a:solidFill>
                <a:latin typeface="Helvetica" pitchFamily="2" charset="0"/>
              </a:rPr>
              <a:t>là</a:t>
            </a:r>
            <a:r>
              <a:rPr lang="en-US" dirty="0">
                <a:solidFill>
                  <a:srgbClr val="000000"/>
                </a:solidFill>
                <a:latin typeface="Helvetica" pitchFamily="2" charset="0"/>
              </a:rPr>
              <a:t> </a:t>
            </a:r>
            <a:r>
              <a:rPr lang="en-US" b="1" i="1" dirty="0">
                <a:solidFill>
                  <a:srgbClr val="000000"/>
                </a:solidFill>
                <a:latin typeface="Helvetica" pitchFamily="2" charset="0"/>
              </a:rPr>
              <a:t>input</a:t>
            </a:r>
            <a:r>
              <a:rPr lang="en-US" dirty="0">
                <a:solidFill>
                  <a:srgbClr val="000000"/>
                </a:solidFill>
                <a:latin typeface="Helvetica" pitchFamily="2" charset="0"/>
              </a:rPr>
              <a:t> </a:t>
            </a:r>
            <a:r>
              <a:rPr lang="en-US" i="1" dirty="0" err="1">
                <a:solidFill>
                  <a:srgbClr val="000000"/>
                </a:solidFill>
                <a:latin typeface="Helvetica" pitchFamily="2" charset="0"/>
              </a:rPr>
              <a:t>hoặc</a:t>
            </a:r>
            <a:r>
              <a:rPr lang="en-US" dirty="0">
                <a:solidFill>
                  <a:srgbClr val="000000"/>
                </a:solidFill>
                <a:latin typeface="Helvetica" pitchFamily="2" charset="0"/>
              </a:rPr>
              <a:t> </a:t>
            </a:r>
            <a:r>
              <a:rPr lang="en-US" b="1" i="1" dirty="0">
                <a:solidFill>
                  <a:srgbClr val="000000"/>
                </a:solidFill>
                <a:latin typeface="Helvetica" pitchFamily="2" charset="0"/>
              </a:rPr>
              <a:t>output</a:t>
            </a:r>
            <a:r>
              <a:rPr lang="en-US" i="1" dirty="0">
                <a:solidFill>
                  <a:srgbClr val="000000"/>
                </a:solidFill>
                <a:latin typeface="Helvetica" pitchFamily="2" charset="0"/>
              </a:rPr>
              <a:t>.</a:t>
            </a:r>
          </a:p>
          <a:p>
            <a:pPr algn="just"/>
            <a:r>
              <a:rPr lang="vi-VN" i="1" dirty="0"/>
              <a:t>2.</a:t>
            </a:r>
            <a:r>
              <a:rPr lang="vi-VN" dirty="0"/>
              <a:t> </a:t>
            </a:r>
            <a:r>
              <a:rPr lang="vi-VN" i="1" dirty="0"/>
              <a:t>Tên</a:t>
            </a:r>
            <a:r>
              <a:rPr lang="vi-VN" dirty="0"/>
              <a:t> </a:t>
            </a:r>
            <a:r>
              <a:rPr lang="vi-VN" b="1" i="1" dirty="0"/>
              <a:t>signal</a:t>
            </a:r>
            <a:r>
              <a:rPr lang="vi-VN" dirty="0"/>
              <a:t> </a:t>
            </a:r>
            <a:r>
              <a:rPr lang="vi-VN" i="1" dirty="0"/>
              <a:t>và</a:t>
            </a:r>
            <a:r>
              <a:rPr lang="vi-VN" dirty="0"/>
              <a:t> </a:t>
            </a:r>
            <a:r>
              <a:rPr lang="vi-VN" i="1" dirty="0"/>
              <a:t>tên</a:t>
            </a:r>
            <a:r>
              <a:rPr lang="vi-VN" dirty="0"/>
              <a:t> </a:t>
            </a:r>
            <a:r>
              <a:rPr lang="vi-VN" b="1" i="1" dirty="0"/>
              <a:t>module</a:t>
            </a:r>
            <a:r>
              <a:rPr lang="vi-VN" dirty="0"/>
              <a:t> </a:t>
            </a:r>
            <a:r>
              <a:rPr lang="vi-VN" i="1" dirty="0"/>
              <a:t>nên</a:t>
            </a:r>
            <a:r>
              <a:rPr lang="vi-VN" dirty="0"/>
              <a:t> </a:t>
            </a:r>
            <a:r>
              <a:rPr lang="vi-VN" i="1" dirty="0"/>
              <a:t>viết</a:t>
            </a:r>
            <a:r>
              <a:rPr lang="vi-VN" dirty="0"/>
              <a:t> </a:t>
            </a:r>
            <a:r>
              <a:rPr lang="vi-VN" i="1" dirty="0"/>
              <a:t>dưới</a:t>
            </a:r>
            <a:r>
              <a:rPr lang="vi-VN" dirty="0"/>
              <a:t> </a:t>
            </a:r>
            <a:r>
              <a:rPr lang="vi-VN" i="1" dirty="0"/>
              <a:t>dạng</a:t>
            </a:r>
            <a:r>
              <a:rPr lang="vi-VN" dirty="0"/>
              <a:t> </a:t>
            </a:r>
            <a:r>
              <a:rPr lang="vi-VN" b="1" i="1" dirty="0"/>
              <a:t>lower_snake_case</a:t>
            </a:r>
            <a:endParaRPr lang="vi-VN" dirty="0"/>
          </a:p>
          <a:p>
            <a:pPr algn="just"/>
            <a:endParaRPr lang="en-US" dirty="0">
              <a:solidFill>
                <a:srgbClr val="000000"/>
              </a:solidFill>
              <a:effectLst/>
              <a:latin typeface="Helvetica" pitchFamily="2" charset="0"/>
            </a:endParaRPr>
          </a:p>
        </p:txBody>
      </p:sp>
      <p:sp>
        <p:nvSpPr>
          <p:cNvPr id="16" name="Rectangle 15">
            <a:extLst>
              <a:ext uri="{FF2B5EF4-FFF2-40B4-BE49-F238E27FC236}">
                <a16:creationId xmlns:a16="http://schemas.microsoft.com/office/drawing/2014/main" id="{76CC1630-089E-A54C-B277-09EDCB5F7701}"/>
              </a:ext>
            </a:extLst>
          </p:cNvPr>
          <p:cNvSpPr/>
          <p:nvPr/>
        </p:nvSpPr>
        <p:spPr>
          <a:xfrm>
            <a:off x="133660" y="5007760"/>
            <a:ext cx="10323575" cy="923330"/>
          </a:xfrm>
          <a:prstGeom prst="rect">
            <a:avLst/>
          </a:prstGeom>
        </p:spPr>
        <p:txBody>
          <a:bodyPr wrap="square">
            <a:spAutoFit/>
          </a:bodyPr>
          <a:lstStyle/>
          <a:p>
            <a:pPr marL="285750" indent="-285750">
              <a:buFont typeface="Courier New" panose="02070309020205020404" pitchFamily="49" charset="0"/>
              <a:buChar char="o"/>
            </a:pPr>
            <a:r>
              <a:rPr lang="vi-VN" dirty="0">
                <a:solidFill>
                  <a:srgbClr val="000000"/>
                </a:solidFill>
                <a:latin typeface="Helvetica" pitchFamily="2" charset="0"/>
              </a:rPr>
              <a:t>Với một vector signal được khai báo như sau: logic [7:0] signal</a:t>
            </a:r>
          </a:p>
          <a:p>
            <a:pPr marL="742950" lvl="1" indent="-285750">
              <a:buFont typeface="Arial" panose="020B0604020202020204" pitchFamily="34" charset="0"/>
              <a:buChar char="•"/>
            </a:pPr>
            <a:r>
              <a:rPr lang="vi-VN" dirty="0">
                <a:solidFill>
                  <a:srgbClr val="000000"/>
                </a:solidFill>
                <a:latin typeface="Helvetica" pitchFamily="2" charset="0"/>
              </a:rPr>
              <a:t>Truy cập bit thứ i (0 ≤ i ≤ 7): signal[i]</a:t>
            </a:r>
          </a:p>
          <a:p>
            <a:pPr marL="742950" lvl="1" indent="-285750">
              <a:buFont typeface="Arial" panose="020B0604020202020204" pitchFamily="34" charset="0"/>
              <a:buChar char="•"/>
            </a:pPr>
            <a:r>
              <a:rPr lang="vi-VN" dirty="0">
                <a:solidFill>
                  <a:srgbClr val="000000"/>
                </a:solidFill>
                <a:latin typeface="Helvetica" pitchFamily="2" charset="0"/>
              </a:rPr>
              <a:t>Truy cập một slice bit từ bit thứ i tới bit thứ j (0 ≤ i ≤ j ≤ 7): signal[j:i]</a:t>
            </a:r>
            <a:endParaRPr lang="vi-VN" dirty="0">
              <a:solidFill>
                <a:srgbClr val="000000"/>
              </a:solidFill>
              <a:effectLst/>
              <a:latin typeface="Helvetica" pitchFamily="2" charset="0"/>
            </a:endParaRPr>
          </a:p>
        </p:txBody>
      </p:sp>
    </p:spTree>
    <p:extLst>
      <p:ext uri="{BB962C8B-B14F-4D97-AF65-F5344CB8AC3E}">
        <p14:creationId xmlns:p14="http://schemas.microsoft.com/office/powerpoint/2010/main" val="4069586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7280F1-471D-934C-8DC0-ED9006214074}"/>
              </a:ext>
            </a:extLst>
          </p:cNvPr>
          <p:cNvPicPr>
            <a:picLocks noChangeAspect="1"/>
          </p:cNvPicPr>
          <p:nvPr/>
        </p:nvPicPr>
        <p:blipFill>
          <a:blip r:embed="rId3"/>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4D9F66E6-66BB-FB47-BD52-3BB4FD90E850}"/>
              </a:ext>
            </a:extLst>
          </p:cNvPr>
          <p:cNvSpPr/>
          <p:nvPr/>
        </p:nvSpPr>
        <p:spPr>
          <a:xfrm>
            <a:off x="0" y="571637"/>
            <a:ext cx="1345240" cy="369332"/>
          </a:xfrm>
          <a:prstGeom prst="rect">
            <a:avLst/>
          </a:prstGeom>
        </p:spPr>
        <p:txBody>
          <a:bodyPr wrap="none">
            <a:spAutoFit/>
          </a:bodyPr>
          <a:lstStyle/>
          <a:p>
            <a:pPr marL="285750" indent="-285750">
              <a:buFont typeface="Wingdings" pitchFamily="2" charset="2"/>
              <a:buChar char="q"/>
            </a:pPr>
            <a:r>
              <a:rPr lang="en-US" b="1" i="1" dirty="0">
                <a:solidFill>
                  <a:srgbClr val="000000"/>
                </a:solidFill>
                <a:latin typeface="Helvetica" pitchFamily="2" charset="0"/>
              </a:rPr>
              <a:t>Number</a:t>
            </a:r>
            <a:endParaRPr lang="en-US" dirty="0">
              <a:solidFill>
                <a:srgbClr val="000000"/>
              </a:solidFill>
              <a:effectLst/>
              <a:latin typeface="Helvetica" pitchFamily="2" charset="0"/>
            </a:endParaRPr>
          </a:p>
        </p:txBody>
      </p:sp>
      <p:sp>
        <p:nvSpPr>
          <p:cNvPr id="7" name="Project Status">
            <a:extLst>
              <a:ext uri="{FF2B5EF4-FFF2-40B4-BE49-F238E27FC236}">
                <a16:creationId xmlns:a16="http://schemas.microsoft.com/office/drawing/2014/main" id="{89061B9C-3D78-0644-B338-71F07216C603}"/>
              </a:ext>
            </a:extLst>
          </p:cNvPr>
          <p:cNvSpPr txBox="1"/>
          <p:nvPr/>
        </p:nvSpPr>
        <p:spPr>
          <a:xfrm>
            <a:off x="201010" y="130491"/>
            <a:ext cx="5894989"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VN" sz="2200" b="1" dirty="0">
                <a:solidFill>
                  <a:srgbClr val="302280"/>
                </a:solidFill>
              </a:rPr>
              <a:t>2. Vector và Number</a:t>
            </a:r>
          </a:p>
        </p:txBody>
      </p:sp>
      <p:sp>
        <p:nvSpPr>
          <p:cNvPr id="3" name="Rectangle 2">
            <a:extLst>
              <a:ext uri="{FF2B5EF4-FFF2-40B4-BE49-F238E27FC236}">
                <a16:creationId xmlns:a16="http://schemas.microsoft.com/office/drawing/2014/main" id="{2B3A4D28-3FEE-FD43-B2A3-225D4E6A315D}"/>
              </a:ext>
            </a:extLst>
          </p:cNvPr>
          <p:cNvSpPr/>
          <p:nvPr/>
        </p:nvSpPr>
        <p:spPr>
          <a:xfrm>
            <a:off x="1400392" y="571637"/>
            <a:ext cx="10079838" cy="369332"/>
          </a:xfrm>
          <a:prstGeom prst="rect">
            <a:avLst/>
          </a:prstGeom>
        </p:spPr>
        <p:txBody>
          <a:bodyPr wrap="square">
            <a:spAutoFit/>
          </a:bodyPr>
          <a:lstStyle/>
          <a:p>
            <a:r>
              <a:rPr lang="en-US" dirty="0" err="1">
                <a:solidFill>
                  <a:srgbClr val="000000"/>
                </a:solidFill>
                <a:latin typeface="Helvetica" pitchFamily="2" charset="0"/>
              </a:rPr>
              <a:t>SystemVerilog</a:t>
            </a:r>
            <a:r>
              <a:rPr lang="en-US" dirty="0">
                <a:solidFill>
                  <a:srgbClr val="000000"/>
                </a:solidFill>
                <a:latin typeface="Helvetica" pitchFamily="2" charset="0"/>
              </a:rPr>
              <a:t> </a:t>
            </a:r>
            <a:r>
              <a:rPr lang="en-US" dirty="0" err="1">
                <a:solidFill>
                  <a:srgbClr val="000000"/>
                </a:solidFill>
                <a:latin typeface="Helvetica" pitchFamily="2" charset="0"/>
              </a:rPr>
              <a:t>quy</a:t>
            </a:r>
            <a:r>
              <a:rPr lang="en-US" dirty="0">
                <a:solidFill>
                  <a:srgbClr val="000000"/>
                </a:solidFill>
                <a:latin typeface="Helvetica" pitchFamily="2" charset="0"/>
              </a:rPr>
              <a:t> </a:t>
            </a:r>
            <a:r>
              <a:rPr lang="en-US" dirty="0" err="1">
                <a:solidFill>
                  <a:srgbClr val="000000"/>
                </a:solidFill>
                <a:latin typeface="Helvetica" pitchFamily="2" charset="0"/>
              </a:rPr>
              <a:t>định</a:t>
            </a:r>
            <a:r>
              <a:rPr lang="en-US" dirty="0">
                <a:solidFill>
                  <a:srgbClr val="000000"/>
                </a:solidFill>
                <a:latin typeface="Helvetica" pitchFamily="2" charset="0"/>
              </a:rPr>
              <a:t> number </a:t>
            </a:r>
            <a:r>
              <a:rPr lang="en-US" dirty="0" err="1">
                <a:solidFill>
                  <a:srgbClr val="000000"/>
                </a:solidFill>
                <a:latin typeface="Helvetica" pitchFamily="2" charset="0"/>
              </a:rPr>
              <a:t>dựa</a:t>
            </a:r>
            <a:r>
              <a:rPr lang="en-US" dirty="0">
                <a:solidFill>
                  <a:srgbClr val="000000"/>
                </a:solidFill>
                <a:latin typeface="Helvetica" pitchFamily="2" charset="0"/>
              </a:rPr>
              <a:t> </a:t>
            </a:r>
            <a:r>
              <a:rPr lang="en-US" dirty="0" err="1">
                <a:solidFill>
                  <a:srgbClr val="000000"/>
                </a:solidFill>
                <a:latin typeface="Helvetica" pitchFamily="2" charset="0"/>
              </a:rPr>
              <a:t>theo</a:t>
            </a:r>
            <a:r>
              <a:rPr lang="en-US" dirty="0">
                <a:solidFill>
                  <a:srgbClr val="000000"/>
                </a:solidFill>
                <a:latin typeface="Helvetica" pitchFamily="2" charset="0"/>
              </a:rPr>
              <a:t> 4 </a:t>
            </a:r>
            <a:r>
              <a:rPr lang="en-US" dirty="0" err="1">
                <a:solidFill>
                  <a:srgbClr val="000000"/>
                </a:solidFill>
                <a:latin typeface="Helvetica" pitchFamily="2" charset="0"/>
              </a:rPr>
              <a:t>yếu</a:t>
            </a:r>
            <a:r>
              <a:rPr lang="en-US" dirty="0">
                <a:solidFill>
                  <a:srgbClr val="000000"/>
                </a:solidFill>
                <a:latin typeface="Helvetica" pitchFamily="2" charset="0"/>
              </a:rPr>
              <a:t> </a:t>
            </a:r>
            <a:r>
              <a:rPr lang="en-US" dirty="0" err="1">
                <a:solidFill>
                  <a:srgbClr val="000000"/>
                </a:solidFill>
                <a:latin typeface="Helvetica" pitchFamily="2" charset="0"/>
              </a:rPr>
              <a:t>tố</a:t>
            </a:r>
            <a:r>
              <a:rPr lang="en-US" dirty="0">
                <a:solidFill>
                  <a:srgbClr val="000000"/>
                </a:solidFill>
                <a:latin typeface="Helvetica" pitchFamily="2" charset="0"/>
              </a:rPr>
              <a:t>: </a:t>
            </a:r>
            <a:r>
              <a:rPr lang="en-US" dirty="0" err="1">
                <a:solidFill>
                  <a:srgbClr val="000000"/>
                </a:solidFill>
                <a:latin typeface="Helvetica" pitchFamily="2" charset="0"/>
              </a:rPr>
              <a:t>độ</a:t>
            </a:r>
            <a:r>
              <a:rPr lang="en-US" dirty="0">
                <a:solidFill>
                  <a:srgbClr val="000000"/>
                </a:solidFill>
                <a:latin typeface="Helvetica" pitchFamily="2" charset="0"/>
              </a:rPr>
              <a:t> </a:t>
            </a:r>
            <a:r>
              <a:rPr lang="en-US" dirty="0" err="1">
                <a:solidFill>
                  <a:srgbClr val="000000"/>
                </a:solidFill>
                <a:latin typeface="Helvetica" pitchFamily="2" charset="0"/>
              </a:rPr>
              <a:t>dài</a:t>
            </a:r>
            <a:r>
              <a:rPr lang="en-US" dirty="0">
                <a:solidFill>
                  <a:srgbClr val="000000"/>
                </a:solidFill>
                <a:latin typeface="Helvetica" pitchFamily="2" charset="0"/>
              </a:rPr>
              <a:t>, </a:t>
            </a:r>
            <a:r>
              <a:rPr lang="en-US" dirty="0" err="1">
                <a:solidFill>
                  <a:srgbClr val="000000"/>
                </a:solidFill>
                <a:latin typeface="Helvetica" pitchFamily="2" charset="0"/>
              </a:rPr>
              <a:t>hệ</a:t>
            </a:r>
            <a:r>
              <a:rPr lang="en-US" dirty="0">
                <a:solidFill>
                  <a:srgbClr val="000000"/>
                </a:solidFill>
                <a:latin typeface="Helvetica" pitchFamily="2" charset="0"/>
              </a:rPr>
              <a:t> </a:t>
            </a:r>
            <a:r>
              <a:rPr lang="en-US" dirty="0" err="1">
                <a:solidFill>
                  <a:srgbClr val="000000"/>
                </a:solidFill>
                <a:latin typeface="Helvetica" pitchFamily="2" charset="0"/>
              </a:rPr>
              <a:t>số</a:t>
            </a:r>
            <a:r>
              <a:rPr lang="en-US" dirty="0">
                <a:solidFill>
                  <a:srgbClr val="000000"/>
                </a:solidFill>
                <a:latin typeface="Helvetica" pitchFamily="2" charset="0"/>
              </a:rPr>
              <a:t>, </a:t>
            </a:r>
            <a:r>
              <a:rPr lang="en-US" dirty="0" err="1">
                <a:solidFill>
                  <a:srgbClr val="000000"/>
                </a:solidFill>
                <a:latin typeface="Helvetica" pitchFamily="2" charset="0"/>
              </a:rPr>
              <a:t>dấu</a:t>
            </a:r>
            <a:r>
              <a:rPr lang="en-US" dirty="0">
                <a:solidFill>
                  <a:srgbClr val="000000"/>
                </a:solidFill>
                <a:latin typeface="Helvetica" pitchFamily="2" charset="0"/>
              </a:rPr>
              <a:t> </a:t>
            </a:r>
            <a:r>
              <a:rPr lang="en-US" dirty="0" err="1">
                <a:solidFill>
                  <a:srgbClr val="000000"/>
                </a:solidFill>
                <a:latin typeface="Helvetica" pitchFamily="2" charset="0"/>
              </a:rPr>
              <a:t>toán</a:t>
            </a:r>
            <a:r>
              <a:rPr lang="en-US" dirty="0">
                <a:solidFill>
                  <a:srgbClr val="000000"/>
                </a:solidFill>
                <a:latin typeface="Helvetica" pitchFamily="2" charset="0"/>
              </a:rPr>
              <a:t> </a:t>
            </a:r>
            <a:r>
              <a:rPr lang="en-US" dirty="0" err="1">
                <a:solidFill>
                  <a:srgbClr val="000000"/>
                </a:solidFill>
                <a:latin typeface="Helvetica" pitchFamily="2" charset="0"/>
              </a:rPr>
              <a:t>học</a:t>
            </a:r>
            <a:r>
              <a:rPr lang="en-US" dirty="0">
                <a:solidFill>
                  <a:srgbClr val="000000"/>
                </a:solidFill>
                <a:latin typeface="Helvetica" pitchFamily="2" charset="0"/>
              </a:rPr>
              <a:t>, </a:t>
            </a:r>
            <a:r>
              <a:rPr lang="en-US" dirty="0" err="1">
                <a:solidFill>
                  <a:srgbClr val="000000"/>
                </a:solidFill>
                <a:latin typeface="Helvetica" pitchFamily="2" charset="0"/>
              </a:rPr>
              <a:t>và</a:t>
            </a:r>
            <a:r>
              <a:rPr lang="en-US" dirty="0">
                <a:solidFill>
                  <a:srgbClr val="000000"/>
                </a:solidFill>
                <a:latin typeface="Helvetica" pitchFamily="2" charset="0"/>
              </a:rPr>
              <a:t> </a:t>
            </a:r>
            <a:r>
              <a:rPr lang="en-US" dirty="0" err="1">
                <a:solidFill>
                  <a:srgbClr val="000000"/>
                </a:solidFill>
                <a:latin typeface="Helvetica" pitchFamily="2" charset="0"/>
              </a:rPr>
              <a:t>giá</a:t>
            </a:r>
            <a:r>
              <a:rPr lang="en-US" dirty="0">
                <a:solidFill>
                  <a:srgbClr val="000000"/>
                </a:solidFill>
                <a:latin typeface="Helvetica" pitchFamily="2" charset="0"/>
              </a:rPr>
              <a:t> </a:t>
            </a:r>
            <a:r>
              <a:rPr lang="en-US" dirty="0" err="1">
                <a:solidFill>
                  <a:srgbClr val="000000"/>
                </a:solidFill>
                <a:latin typeface="Helvetica" pitchFamily="2" charset="0"/>
              </a:rPr>
              <a:t>trị</a:t>
            </a:r>
            <a:r>
              <a:rPr lang="en-US" dirty="0">
                <a:solidFill>
                  <a:srgbClr val="000000"/>
                </a:solidFill>
                <a:latin typeface="Helvetica" pitchFamily="2" charset="0"/>
              </a:rPr>
              <a:t>.</a:t>
            </a:r>
            <a:endParaRPr lang="en-US" dirty="0">
              <a:solidFill>
                <a:srgbClr val="000000"/>
              </a:solidFill>
              <a:effectLst/>
              <a:latin typeface="Helvetica" pitchFamily="2" charset="0"/>
            </a:endParaRPr>
          </a:p>
        </p:txBody>
      </p:sp>
      <p:pic>
        <p:nvPicPr>
          <p:cNvPr id="5" name="Picture 4">
            <a:extLst>
              <a:ext uri="{FF2B5EF4-FFF2-40B4-BE49-F238E27FC236}">
                <a16:creationId xmlns:a16="http://schemas.microsoft.com/office/drawing/2014/main" id="{C3BF017C-C3FF-0E48-A210-BE71EB366640}"/>
              </a:ext>
            </a:extLst>
          </p:cNvPr>
          <p:cNvPicPr>
            <a:picLocks noChangeAspect="1"/>
          </p:cNvPicPr>
          <p:nvPr/>
        </p:nvPicPr>
        <p:blipFill>
          <a:blip r:embed="rId4"/>
          <a:stretch>
            <a:fillRect/>
          </a:stretch>
        </p:blipFill>
        <p:spPr>
          <a:xfrm>
            <a:off x="201010" y="940969"/>
            <a:ext cx="7848600" cy="2603500"/>
          </a:xfrm>
          <a:prstGeom prst="rect">
            <a:avLst/>
          </a:prstGeom>
        </p:spPr>
      </p:pic>
      <p:sp>
        <p:nvSpPr>
          <p:cNvPr id="8" name="Rectangle 7">
            <a:extLst>
              <a:ext uri="{FF2B5EF4-FFF2-40B4-BE49-F238E27FC236}">
                <a16:creationId xmlns:a16="http://schemas.microsoft.com/office/drawing/2014/main" id="{1EF6B09D-1F9D-9147-BDCD-FF9A51FF3AF9}"/>
              </a:ext>
            </a:extLst>
          </p:cNvPr>
          <p:cNvSpPr/>
          <p:nvPr/>
        </p:nvSpPr>
        <p:spPr>
          <a:xfrm>
            <a:off x="8104762" y="940969"/>
            <a:ext cx="4032086" cy="1200329"/>
          </a:xfrm>
          <a:prstGeom prst="rect">
            <a:avLst/>
          </a:prstGeom>
        </p:spPr>
        <p:txBody>
          <a:bodyPr wrap="square">
            <a:spAutoFit/>
          </a:bodyPr>
          <a:lstStyle/>
          <a:p>
            <a:r>
              <a:rPr lang="vi-VN" i="1" dirty="0">
                <a:solidFill>
                  <a:srgbClr val="000000"/>
                </a:solidFill>
                <a:latin typeface="Helvetica" pitchFamily="2" charset="0"/>
              </a:rPr>
              <a:t>1.</a:t>
            </a:r>
            <a:r>
              <a:rPr lang="vi-VN" dirty="0">
                <a:solidFill>
                  <a:srgbClr val="000000"/>
                </a:solidFill>
                <a:latin typeface="Helvetica" pitchFamily="2" charset="0"/>
              </a:rPr>
              <a:t> </a:t>
            </a:r>
            <a:r>
              <a:rPr lang="vi-VN" i="1" dirty="0">
                <a:solidFill>
                  <a:srgbClr val="000000"/>
                </a:solidFill>
                <a:latin typeface="Helvetica" pitchFamily="2" charset="0"/>
              </a:rPr>
              <a:t>Lưu</a:t>
            </a:r>
            <a:r>
              <a:rPr lang="vi-VN" dirty="0">
                <a:solidFill>
                  <a:srgbClr val="000000"/>
                </a:solidFill>
                <a:latin typeface="Helvetica" pitchFamily="2" charset="0"/>
              </a:rPr>
              <a:t> </a:t>
            </a:r>
            <a:r>
              <a:rPr lang="vi-VN" i="1" dirty="0">
                <a:solidFill>
                  <a:srgbClr val="000000"/>
                </a:solidFill>
                <a:latin typeface="Helvetica" pitchFamily="2" charset="0"/>
              </a:rPr>
              <a:t>ý</a:t>
            </a:r>
            <a:r>
              <a:rPr lang="vi-VN" dirty="0">
                <a:solidFill>
                  <a:srgbClr val="000000"/>
                </a:solidFill>
                <a:latin typeface="Helvetica" pitchFamily="2" charset="0"/>
              </a:rPr>
              <a:t> </a:t>
            </a:r>
            <a:r>
              <a:rPr lang="vi-VN" i="1" dirty="0">
                <a:solidFill>
                  <a:srgbClr val="000000"/>
                </a:solidFill>
                <a:latin typeface="Helvetica" pitchFamily="2" charset="0"/>
              </a:rPr>
              <a:t>độ</a:t>
            </a:r>
            <a:r>
              <a:rPr lang="vi-VN" dirty="0">
                <a:solidFill>
                  <a:srgbClr val="000000"/>
                </a:solidFill>
                <a:latin typeface="Helvetica" pitchFamily="2" charset="0"/>
              </a:rPr>
              <a:t> </a:t>
            </a:r>
            <a:r>
              <a:rPr lang="vi-VN" i="1" dirty="0">
                <a:solidFill>
                  <a:srgbClr val="000000"/>
                </a:solidFill>
                <a:latin typeface="Helvetica" pitchFamily="2" charset="0"/>
              </a:rPr>
              <a:t>dài</a:t>
            </a:r>
            <a:r>
              <a:rPr lang="vi-VN" dirty="0">
                <a:solidFill>
                  <a:srgbClr val="000000"/>
                </a:solidFill>
                <a:latin typeface="Helvetica" pitchFamily="2" charset="0"/>
              </a:rPr>
              <a:t> </a:t>
            </a:r>
            <a:r>
              <a:rPr lang="vi-VN" i="1" dirty="0">
                <a:solidFill>
                  <a:srgbClr val="000000"/>
                </a:solidFill>
                <a:latin typeface="Helvetica" pitchFamily="2" charset="0"/>
              </a:rPr>
              <a:t>number</a:t>
            </a:r>
            <a:r>
              <a:rPr lang="vi-VN" dirty="0">
                <a:solidFill>
                  <a:srgbClr val="000000"/>
                </a:solidFill>
                <a:latin typeface="Helvetica" pitchFamily="2" charset="0"/>
              </a:rPr>
              <a:t> </a:t>
            </a:r>
            <a:r>
              <a:rPr lang="vi-VN" i="1" dirty="0">
                <a:solidFill>
                  <a:srgbClr val="000000"/>
                </a:solidFill>
                <a:latin typeface="Helvetica" pitchFamily="2" charset="0"/>
              </a:rPr>
              <a:t>là</a:t>
            </a:r>
            <a:r>
              <a:rPr lang="vi-VN" dirty="0">
                <a:solidFill>
                  <a:srgbClr val="000000"/>
                </a:solidFill>
                <a:latin typeface="Helvetica" pitchFamily="2" charset="0"/>
              </a:rPr>
              <a:t> </a:t>
            </a:r>
            <a:r>
              <a:rPr lang="vi-VN" i="1" dirty="0">
                <a:solidFill>
                  <a:srgbClr val="000000"/>
                </a:solidFill>
                <a:latin typeface="Helvetica" pitchFamily="2" charset="0"/>
              </a:rPr>
              <a:t>số</a:t>
            </a:r>
            <a:r>
              <a:rPr lang="vi-VN" dirty="0">
                <a:solidFill>
                  <a:srgbClr val="000000"/>
                </a:solidFill>
                <a:latin typeface="Helvetica" pitchFamily="2" charset="0"/>
              </a:rPr>
              <a:t> </a:t>
            </a:r>
            <a:r>
              <a:rPr lang="vi-VN" i="1" dirty="0">
                <a:solidFill>
                  <a:srgbClr val="000000"/>
                </a:solidFill>
                <a:latin typeface="Helvetica" pitchFamily="2" charset="0"/>
              </a:rPr>
              <a:t>bit</a:t>
            </a:r>
            <a:r>
              <a:rPr lang="vi-VN" dirty="0">
                <a:solidFill>
                  <a:srgbClr val="000000"/>
                </a:solidFill>
                <a:latin typeface="Helvetica" pitchFamily="2" charset="0"/>
              </a:rPr>
              <a:t> </a:t>
            </a:r>
            <a:r>
              <a:rPr lang="vi-VN" i="1" dirty="0">
                <a:solidFill>
                  <a:srgbClr val="000000"/>
                </a:solidFill>
                <a:latin typeface="Helvetica" pitchFamily="2" charset="0"/>
              </a:rPr>
              <a:t>hay</a:t>
            </a:r>
            <a:r>
              <a:rPr lang="vi-VN" dirty="0">
                <a:solidFill>
                  <a:srgbClr val="000000"/>
                </a:solidFill>
                <a:latin typeface="Helvetica" pitchFamily="2" charset="0"/>
              </a:rPr>
              <a:t> </a:t>
            </a:r>
            <a:r>
              <a:rPr lang="vi-VN" i="1" dirty="0">
                <a:solidFill>
                  <a:srgbClr val="000000"/>
                </a:solidFill>
                <a:latin typeface="Helvetica" pitchFamily="2" charset="0"/>
              </a:rPr>
              <a:t>xét</a:t>
            </a:r>
            <a:r>
              <a:rPr lang="vi-VN" dirty="0">
                <a:solidFill>
                  <a:srgbClr val="000000"/>
                </a:solidFill>
                <a:latin typeface="Helvetica" pitchFamily="2" charset="0"/>
              </a:rPr>
              <a:t> </a:t>
            </a:r>
            <a:r>
              <a:rPr lang="vi-VN" i="1" dirty="0">
                <a:solidFill>
                  <a:srgbClr val="000000"/>
                </a:solidFill>
                <a:latin typeface="Helvetica" pitchFamily="2" charset="0"/>
              </a:rPr>
              <a:t>theo</a:t>
            </a:r>
            <a:r>
              <a:rPr lang="vi-VN" dirty="0">
                <a:solidFill>
                  <a:srgbClr val="000000"/>
                </a:solidFill>
                <a:latin typeface="Helvetica" pitchFamily="2" charset="0"/>
              </a:rPr>
              <a:t> </a:t>
            </a:r>
            <a:r>
              <a:rPr lang="vi-VN" i="1" dirty="0">
                <a:solidFill>
                  <a:srgbClr val="000000"/>
                </a:solidFill>
                <a:latin typeface="Helvetica" pitchFamily="2" charset="0"/>
              </a:rPr>
              <a:t>binary,</a:t>
            </a:r>
            <a:r>
              <a:rPr lang="vi-VN" dirty="0">
                <a:solidFill>
                  <a:srgbClr val="000000"/>
                </a:solidFill>
                <a:latin typeface="Helvetica" pitchFamily="2" charset="0"/>
              </a:rPr>
              <a:t> </a:t>
            </a:r>
            <a:r>
              <a:rPr lang="vi-VN" i="1" dirty="0">
                <a:solidFill>
                  <a:srgbClr val="000000"/>
                </a:solidFill>
                <a:latin typeface="Helvetica" pitchFamily="2" charset="0"/>
              </a:rPr>
              <a:t>không</a:t>
            </a:r>
            <a:r>
              <a:rPr lang="vi-VN" dirty="0">
                <a:solidFill>
                  <a:srgbClr val="000000"/>
                </a:solidFill>
                <a:latin typeface="Helvetica" pitchFamily="2" charset="0"/>
              </a:rPr>
              <a:t> </a:t>
            </a:r>
            <a:r>
              <a:rPr lang="vi-VN" i="1" dirty="0">
                <a:solidFill>
                  <a:srgbClr val="000000"/>
                </a:solidFill>
                <a:latin typeface="Helvetica" pitchFamily="2" charset="0"/>
              </a:rPr>
              <a:t>phải</a:t>
            </a:r>
            <a:r>
              <a:rPr lang="vi-VN" dirty="0">
                <a:solidFill>
                  <a:srgbClr val="000000"/>
                </a:solidFill>
                <a:latin typeface="Helvetica" pitchFamily="2" charset="0"/>
              </a:rPr>
              <a:t> </a:t>
            </a:r>
            <a:r>
              <a:rPr lang="vi-VN" i="1" dirty="0">
                <a:solidFill>
                  <a:srgbClr val="000000"/>
                </a:solidFill>
                <a:latin typeface="Helvetica" pitchFamily="2" charset="0"/>
              </a:rPr>
              <a:t>số</a:t>
            </a:r>
            <a:r>
              <a:rPr lang="vi-VN" dirty="0">
                <a:solidFill>
                  <a:srgbClr val="000000"/>
                </a:solidFill>
                <a:latin typeface="Helvetica" pitchFamily="2" charset="0"/>
              </a:rPr>
              <a:t> </a:t>
            </a:r>
            <a:r>
              <a:rPr lang="vi-VN" i="1" dirty="0">
                <a:solidFill>
                  <a:srgbClr val="000000"/>
                </a:solidFill>
                <a:latin typeface="Helvetica" pitchFamily="2" charset="0"/>
              </a:rPr>
              <a:t>ký</a:t>
            </a:r>
            <a:r>
              <a:rPr lang="vi-VN" dirty="0">
                <a:solidFill>
                  <a:srgbClr val="000000"/>
                </a:solidFill>
                <a:latin typeface="Helvetica" pitchFamily="2" charset="0"/>
              </a:rPr>
              <a:t> </a:t>
            </a:r>
            <a:r>
              <a:rPr lang="vi-VN" i="1" dirty="0">
                <a:solidFill>
                  <a:srgbClr val="000000"/>
                </a:solidFill>
                <a:latin typeface="Helvetica" pitchFamily="2" charset="0"/>
              </a:rPr>
              <a:t>tự</a:t>
            </a:r>
            <a:endParaRPr lang="vi-VN" dirty="0">
              <a:solidFill>
                <a:srgbClr val="000000"/>
              </a:solidFill>
              <a:latin typeface="Helvetica" pitchFamily="2" charset="0"/>
            </a:endParaRPr>
          </a:p>
          <a:p>
            <a:r>
              <a:rPr lang="vi-VN" i="1" dirty="0">
                <a:solidFill>
                  <a:srgbClr val="000000"/>
                </a:solidFill>
                <a:latin typeface="Helvetica" pitchFamily="2" charset="0"/>
              </a:rPr>
              <a:t>2.</a:t>
            </a:r>
            <a:r>
              <a:rPr lang="vi-VN" dirty="0">
                <a:solidFill>
                  <a:srgbClr val="000000"/>
                </a:solidFill>
                <a:latin typeface="Helvetica" pitchFamily="2" charset="0"/>
              </a:rPr>
              <a:t> </a:t>
            </a:r>
            <a:r>
              <a:rPr lang="vi-VN" i="1" dirty="0">
                <a:solidFill>
                  <a:srgbClr val="000000"/>
                </a:solidFill>
                <a:latin typeface="Helvetica" pitchFamily="2" charset="0"/>
              </a:rPr>
              <a:t>Khi</a:t>
            </a:r>
            <a:r>
              <a:rPr lang="vi-VN" dirty="0">
                <a:solidFill>
                  <a:srgbClr val="000000"/>
                </a:solidFill>
                <a:latin typeface="Helvetica" pitchFamily="2" charset="0"/>
              </a:rPr>
              <a:t> </a:t>
            </a:r>
            <a:r>
              <a:rPr lang="vi-VN" i="1" dirty="0">
                <a:solidFill>
                  <a:srgbClr val="000000"/>
                </a:solidFill>
                <a:latin typeface="Helvetica" pitchFamily="2" charset="0"/>
              </a:rPr>
              <a:t>gán</a:t>
            </a:r>
            <a:r>
              <a:rPr lang="vi-VN" dirty="0">
                <a:solidFill>
                  <a:srgbClr val="000000"/>
                </a:solidFill>
                <a:latin typeface="Helvetica" pitchFamily="2" charset="0"/>
              </a:rPr>
              <a:t> </a:t>
            </a:r>
            <a:r>
              <a:rPr lang="vi-VN" i="1" dirty="0">
                <a:solidFill>
                  <a:srgbClr val="000000"/>
                </a:solidFill>
                <a:latin typeface="Helvetica" pitchFamily="2" charset="0"/>
              </a:rPr>
              <a:t>giá</a:t>
            </a:r>
            <a:r>
              <a:rPr lang="vi-VN" dirty="0">
                <a:solidFill>
                  <a:srgbClr val="000000"/>
                </a:solidFill>
                <a:latin typeface="Helvetica" pitchFamily="2" charset="0"/>
              </a:rPr>
              <a:t> </a:t>
            </a:r>
            <a:r>
              <a:rPr lang="vi-VN" i="1" dirty="0">
                <a:solidFill>
                  <a:srgbClr val="000000"/>
                </a:solidFill>
                <a:latin typeface="Helvetica" pitchFamily="2" charset="0"/>
              </a:rPr>
              <a:t>trị,</a:t>
            </a:r>
            <a:r>
              <a:rPr lang="vi-VN" dirty="0">
                <a:solidFill>
                  <a:srgbClr val="000000"/>
                </a:solidFill>
                <a:latin typeface="Helvetica" pitchFamily="2" charset="0"/>
              </a:rPr>
              <a:t> </a:t>
            </a:r>
            <a:r>
              <a:rPr lang="vi-VN" i="1" dirty="0">
                <a:solidFill>
                  <a:srgbClr val="000000"/>
                </a:solidFill>
                <a:latin typeface="Helvetica" pitchFamily="2" charset="0"/>
              </a:rPr>
              <a:t>phải</a:t>
            </a:r>
            <a:r>
              <a:rPr lang="vi-VN" dirty="0">
                <a:solidFill>
                  <a:srgbClr val="000000"/>
                </a:solidFill>
                <a:latin typeface="Helvetica" pitchFamily="2" charset="0"/>
              </a:rPr>
              <a:t> </a:t>
            </a:r>
            <a:r>
              <a:rPr lang="vi-VN" i="1" dirty="0">
                <a:solidFill>
                  <a:srgbClr val="000000"/>
                </a:solidFill>
                <a:latin typeface="Helvetica" pitchFamily="2" charset="0"/>
              </a:rPr>
              <a:t>để</a:t>
            </a:r>
            <a:r>
              <a:rPr lang="vi-VN" dirty="0">
                <a:solidFill>
                  <a:srgbClr val="000000"/>
                </a:solidFill>
                <a:latin typeface="Helvetica" pitchFamily="2" charset="0"/>
              </a:rPr>
              <a:t> </a:t>
            </a:r>
            <a:r>
              <a:rPr lang="vi-VN" i="1" dirty="0">
                <a:solidFill>
                  <a:srgbClr val="000000"/>
                </a:solidFill>
                <a:latin typeface="Helvetica" pitchFamily="2" charset="0"/>
              </a:rPr>
              <a:t>ý</a:t>
            </a:r>
            <a:r>
              <a:rPr lang="vi-VN" dirty="0">
                <a:solidFill>
                  <a:srgbClr val="000000"/>
                </a:solidFill>
                <a:latin typeface="Helvetica" pitchFamily="2" charset="0"/>
              </a:rPr>
              <a:t> </a:t>
            </a:r>
            <a:r>
              <a:rPr lang="vi-VN" i="1" dirty="0">
                <a:solidFill>
                  <a:srgbClr val="000000"/>
                </a:solidFill>
                <a:latin typeface="Helvetica" pitchFamily="2" charset="0"/>
              </a:rPr>
              <a:t>độ</a:t>
            </a:r>
            <a:r>
              <a:rPr lang="vi-VN" dirty="0">
                <a:solidFill>
                  <a:srgbClr val="000000"/>
                </a:solidFill>
                <a:latin typeface="Helvetica" pitchFamily="2" charset="0"/>
              </a:rPr>
              <a:t> </a:t>
            </a:r>
            <a:r>
              <a:rPr lang="vi-VN" i="1" dirty="0">
                <a:solidFill>
                  <a:srgbClr val="000000"/>
                </a:solidFill>
                <a:latin typeface="Helvetica" pitchFamily="2" charset="0"/>
              </a:rPr>
              <a:t>dài</a:t>
            </a:r>
            <a:r>
              <a:rPr lang="vi-VN" dirty="0">
                <a:solidFill>
                  <a:srgbClr val="000000"/>
                </a:solidFill>
                <a:latin typeface="Helvetica" pitchFamily="2" charset="0"/>
              </a:rPr>
              <a:t> </a:t>
            </a:r>
            <a:r>
              <a:rPr lang="vi-VN" i="1" dirty="0">
                <a:solidFill>
                  <a:srgbClr val="000000"/>
                </a:solidFill>
                <a:latin typeface="Helvetica" pitchFamily="2" charset="0"/>
              </a:rPr>
              <a:t>bit</a:t>
            </a:r>
            <a:r>
              <a:rPr lang="vi-VN" dirty="0">
                <a:solidFill>
                  <a:srgbClr val="000000"/>
                </a:solidFill>
                <a:latin typeface="Helvetica" pitchFamily="2" charset="0"/>
              </a:rPr>
              <a:t> </a:t>
            </a:r>
            <a:r>
              <a:rPr lang="vi-VN" i="1" dirty="0">
                <a:solidFill>
                  <a:srgbClr val="000000"/>
                </a:solidFill>
                <a:latin typeface="Helvetica" pitchFamily="2" charset="0"/>
              </a:rPr>
              <a:t>đặng</a:t>
            </a:r>
            <a:r>
              <a:rPr lang="vi-VN" dirty="0">
                <a:solidFill>
                  <a:srgbClr val="000000"/>
                </a:solidFill>
                <a:latin typeface="Helvetica" pitchFamily="2" charset="0"/>
              </a:rPr>
              <a:t> </a:t>
            </a:r>
            <a:r>
              <a:rPr lang="vi-VN" i="1" dirty="0">
                <a:solidFill>
                  <a:srgbClr val="000000"/>
                </a:solidFill>
                <a:latin typeface="Helvetica" pitchFamily="2" charset="0"/>
              </a:rPr>
              <a:t>tránh</a:t>
            </a:r>
            <a:r>
              <a:rPr lang="vi-VN" dirty="0">
                <a:solidFill>
                  <a:srgbClr val="000000"/>
                </a:solidFill>
                <a:latin typeface="Helvetica" pitchFamily="2" charset="0"/>
              </a:rPr>
              <a:t> </a:t>
            </a:r>
            <a:r>
              <a:rPr lang="vi-VN" i="1" dirty="0">
                <a:solidFill>
                  <a:srgbClr val="000000"/>
                </a:solidFill>
                <a:latin typeface="Helvetica" pitchFamily="2" charset="0"/>
              </a:rPr>
              <a:t>khác</a:t>
            </a:r>
            <a:r>
              <a:rPr lang="vi-VN" dirty="0">
                <a:solidFill>
                  <a:srgbClr val="000000"/>
                </a:solidFill>
                <a:latin typeface="Helvetica" pitchFamily="2" charset="0"/>
              </a:rPr>
              <a:t> </a:t>
            </a:r>
            <a:r>
              <a:rPr lang="vi-VN" i="1" dirty="0">
                <a:solidFill>
                  <a:srgbClr val="000000"/>
                </a:solidFill>
                <a:latin typeface="Helvetica" pitchFamily="2" charset="0"/>
              </a:rPr>
              <a:t>nhau</a:t>
            </a:r>
            <a:r>
              <a:rPr lang="vi-VN" dirty="0">
                <a:solidFill>
                  <a:srgbClr val="000000"/>
                </a:solidFill>
                <a:latin typeface="Helvetica" pitchFamily="2" charset="0"/>
              </a:rPr>
              <a:t> </a:t>
            </a:r>
            <a:r>
              <a:rPr lang="vi-VN" i="1" dirty="0">
                <a:solidFill>
                  <a:srgbClr val="000000"/>
                </a:solidFill>
                <a:latin typeface="Helvetica" pitchFamily="2" charset="0"/>
              </a:rPr>
              <a:t>độ</a:t>
            </a:r>
            <a:r>
              <a:rPr lang="vi-VN" dirty="0">
                <a:solidFill>
                  <a:srgbClr val="000000"/>
                </a:solidFill>
                <a:latin typeface="Helvetica" pitchFamily="2" charset="0"/>
              </a:rPr>
              <a:t> </a:t>
            </a:r>
            <a:r>
              <a:rPr lang="vi-VN" i="1" dirty="0">
                <a:solidFill>
                  <a:srgbClr val="000000"/>
                </a:solidFill>
                <a:latin typeface="Helvetica" pitchFamily="2" charset="0"/>
              </a:rPr>
              <a:t>dài</a:t>
            </a:r>
            <a:r>
              <a:rPr lang="vi-VN" dirty="0">
                <a:solidFill>
                  <a:srgbClr val="000000"/>
                </a:solidFill>
                <a:latin typeface="Helvetica" pitchFamily="2" charset="0"/>
              </a:rPr>
              <a:t> </a:t>
            </a:r>
            <a:r>
              <a:rPr lang="vi-VN" i="1" dirty="0">
                <a:solidFill>
                  <a:srgbClr val="000000"/>
                </a:solidFill>
                <a:latin typeface="Helvetica" pitchFamily="2" charset="0"/>
              </a:rPr>
              <a:t>→</a:t>
            </a:r>
            <a:r>
              <a:rPr lang="vi-VN" dirty="0">
                <a:solidFill>
                  <a:srgbClr val="000000"/>
                </a:solidFill>
                <a:latin typeface="Helvetica" pitchFamily="2" charset="0"/>
              </a:rPr>
              <a:t> </a:t>
            </a:r>
            <a:r>
              <a:rPr lang="vi-VN" i="1" dirty="0">
                <a:solidFill>
                  <a:srgbClr val="000000"/>
                </a:solidFill>
                <a:latin typeface="Helvetica" pitchFamily="2" charset="0"/>
              </a:rPr>
              <a:t>bug</a:t>
            </a:r>
            <a:endParaRPr lang="vi-VN" dirty="0">
              <a:solidFill>
                <a:srgbClr val="000000"/>
              </a:solidFill>
              <a:effectLst/>
              <a:latin typeface="Helvetica" pitchFamily="2" charset="0"/>
            </a:endParaRPr>
          </a:p>
        </p:txBody>
      </p:sp>
      <p:sp>
        <p:nvSpPr>
          <p:cNvPr id="9" name="Rectangle 8">
            <a:extLst>
              <a:ext uri="{FF2B5EF4-FFF2-40B4-BE49-F238E27FC236}">
                <a16:creationId xmlns:a16="http://schemas.microsoft.com/office/drawing/2014/main" id="{7473F879-19ED-5042-BE6E-DE475D4D3C2B}"/>
              </a:ext>
            </a:extLst>
          </p:cNvPr>
          <p:cNvSpPr/>
          <p:nvPr/>
        </p:nvSpPr>
        <p:spPr>
          <a:xfrm>
            <a:off x="201010" y="3613985"/>
            <a:ext cx="6145978" cy="369332"/>
          </a:xfrm>
          <a:prstGeom prst="rect">
            <a:avLst/>
          </a:prstGeom>
        </p:spPr>
        <p:txBody>
          <a:bodyPr wrap="none">
            <a:spAutoFit/>
          </a:bodyPr>
          <a:lstStyle/>
          <a:p>
            <a:r>
              <a:rPr lang="vi-VN" dirty="0">
                <a:solidFill>
                  <a:srgbClr val="000000"/>
                </a:solidFill>
                <a:latin typeface="Helvetica" pitchFamily="2" charset="0"/>
              </a:rPr>
              <a:t>Trong SystemVerilog còn có một dạng gán giá trị như sau:</a:t>
            </a:r>
            <a:endParaRPr lang="vi-VN" dirty="0">
              <a:solidFill>
                <a:srgbClr val="000000"/>
              </a:solidFill>
              <a:effectLst/>
              <a:latin typeface="Helvetica" pitchFamily="2" charset="0"/>
            </a:endParaRPr>
          </a:p>
        </p:txBody>
      </p:sp>
      <p:pic>
        <p:nvPicPr>
          <p:cNvPr id="10" name="Picture 9">
            <a:extLst>
              <a:ext uri="{FF2B5EF4-FFF2-40B4-BE49-F238E27FC236}">
                <a16:creationId xmlns:a16="http://schemas.microsoft.com/office/drawing/2014/main" id="{1ECE08EF-5B5D-ED46-A695-F8BBE4D80488}"/>
              </a:ext>
            </a:extLst>
          </p:cNvPr>
          <p:cNvPicPr>
            <a:picLocks noChangeAspect="1"/>
          </p:cNvPicPr>
          <p:nvPr/>
        </p:nvPicPr>
        <p:blipFill>
          <a:blip r:embed="rId5"/>
          <a:stretch>
            <a:fillRect/>
          </a:stretch>
        </p:blipFill>
        <p:spPr>
          <a:xfrm>
            <a:off x="169260" y="4052833"/>
            <a:ext cx="7912100" cy="2578100"/>
          </a:xfrm>
          <a:prstGeom prst="rect">
            <a:avLst/>
          </a:prstGeom>
        </p:spPr>
      </p:pic>
    </p:spTree>
    <p:extLst>
      <p:ext uri="{BB962C8B-B14F-4D97-AF65-F5344CB8AC3E}">
        <p14:creationId xmlns:p14="http://schemas.microsoft.com/office/powerpoint/2010/main" val="1892748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7280F1-471D-934C-8DC0-ED9006214074}"/>
              </a:ext>
            </a:extLst>
          </p:cNvPr>
          <p:cNvPicPr>
            <a:picLocks noChangeAspect="1"/>
          </p:cNvPicPr>
          <p:nvPr/>
        </p:nvPicPr>
        <p:blipFill>
          <a:blip r:embed="rId3"/>
          <a:stretch>
            <a:fillRect/>
          </a:stretch>
        </p:blipFill>
        <p:spPr>
          <a:xfrm>
            <a:off x="0" y="0"/>
            <a:ext cx="12192000" cy="6858000"/>
          </a:xfrm>
          <a:prstGeom prst="rect">
            <a:avLst/>
          </a:prstGeom>
        </p:spPr>
      </p:pic>
      <p:sp>
        <p:nvSpPr>
          <p:cNvPr id="69" name="Project Status">
            <a:extLst>
              <a:ext uri="{FF2B5EF4-FFF2-40B4-BE49-F238E27FC236}">
                <a16:creationId xmlns:a16="http://schemas.microsoft.com/office/drawing/2014/main" id="{55F19D8C-4A3C-494C-A9ED-98852F37B256}"/>
              </a:ext>
            </a:extLst>
          </p:cNvPr>
          <p:cNvSpPr txBox="1"/>
          <p:nvPr/>
        </p:nvSpPr>
        <p:spPr>
          <a:xfrm>
            <a:off x="201010" y="130491"/>
            <a:ext cx="5894989"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VN" sz="2200" b="1" dirty="0">
                <a:solidFill>
                  <a:srgbClr val="302280"/>
                </a:solidFill>
              </a:rPr>
              <a:t>3. Assign</a:t>
            </a:r>
          </a:p>
        </p:txBody>
      </p:sp>
      <p:sp>
        <p:nvSpPr>
          <p:cNvPr id="2" name="Rectangle 1">
            <a:extLst>
              <a:ext uri="{FF2B5EF4-FFF2-40B4-BE49-F238E27FC236}">
                <a16:creationId xmlns:a16="http://schemas.microsoft.com/office/drawing/2014/main" id="{495E0FD9-28EA-7349-9FA4-476BB244E3BB}"/>
              </a:ext>
            </a:extLst>
          </p:cNvPr>
          <p:cNvSpPr/>
          <p:nvPr/>
        </p:nvSpPr>
        <p:spPr>
          <a:xfrm>
            <a:off x="100503" y="587538"/>
            <a:ext cx="11796409" cy="646331"/>
          </a:xfrm>
          <a:prstGeom prst="rect">
            <a:avLst/>
          </a:prstGeom>
        </p:spPr>
        <p:txBody>
          <a:bodyPr wrap="square">
            <a:spAutoFit/>
          </a:bodyPr>
          <a:lstStyle/>
          <a:p>
            <a:pPr marL="285750" indent="-285750">
              <a:buFont typeface="Wingdings" pitchFamily="2" charset="2"/>
              <a:buChar char="q"/>
            </a:pPr>
            <a:r>
              <a:rPr lang="vi-VN" b="1" dirty="0">
                <a:solidFill>
                  <a:srgbClr val="000000"/>
                </a:solidFill>
                <a:latin typeface="Helvetica" pitchFamily="2" charset="0"/>
              </a:rPr>
              <a:t>Assign</a:t>
            </a:r>
            <a:r>
              <a:rPr lang="vi-VN" dirty="0">
                <a:solidFill>
                  <a:srgbClr val="000000"/>
                </a:solidFill>
                <a:latin typeface="Helvetica" pitchFamily="2" charset="0"/>
              </a:rPr>
              <a:t> hay </a:t>
            </a:r>
            <a:r>
              <a:rPr lang="vi-VN" b="1" dirty="0">
                <a:solidFill>
                  <a:srgbClr val="000000"/>
                </a:solidFill>
                <a:latin typeface="Helvetica" pitchFamily="2" charset="0"/>
              </a:rPr>
              <a:t>continuous</a:t>
            </a:r>
            <a:r>
              <a:rPr lang="vi-VN" dirty="0">
                <a:solidFill>
                  <a:srgbClr val="000000"/>
                </a:solidFill>
                <a:latin typeface="Helvetica" pitchFamily="2" charset="0"/>
              </a:rPr>
              <a:t> </a:t>
            </a:r>
            <a:r>
              <a:rPr lang="vi-VN" b="1" dirty="0">
                <a:solidFill>
                  <a:srgbClr val="000000"/>
                </a:solidFill>
                <a:latin typeface="Helvetica" pitchFamily="2" charset="0"/>
              </a:rPr>
              <a:t>assignment</a:t>
            </a:r>
            <a:r>
              <a:rPr lang="vi-VN" dirty="0">
                <a:solidFill>
                  <a:srgbClr val="000000"/>
                </a:solidFill>
                <a:latin typeface="Helvetica" pitchFamily="2" charset="0"/>
              </a:rPr>
              <a:t>, tức gán liên tục, có thể hiểu như mạch tổ hợp ngoài thực tế, liên tục gán giá trị sau khi “tính toán” từ ngõ vô lên ngõ ra.</a:t>
            </a:r>
            <a:endParaRPr lang="vi-VN" dirty="0">
              <a:solidFill>
                <a:srgbClr val="000000"/>
              </a:solidFill>
              <a:effectLst/>
              <a:latin typeface="Helvetica" pitchFamily="2" charset="0"/>
            </a:endParaRPr>
          </a:p>
        </p:txBody>
      </p:sp>
      <p:pic>
        <p:nvPicPr>
          <p:cNvPr id="3" name="Picture 2">
            <a:extLst>
              <a:ext uri="{FF2B5EF4-FFF2-40B4-BE49-F238E27FC236}">
                <a16:creationId xmlns:a16="http://schemas.microsoft.com/office/drawing/2014/main" id="{947F8DD6-50E8-0146-9E07-31A64166E30B}"/>
              </a:ext>
            </a:extLst>
          </p:cNvPr>
          <p:cNvPicPr>
            <a:picLocks noChangeAspect="1"/>
          </p:cNvPicPr>
          <p:nvPr/>
        </p:nvPicPr>
        <p:blipFill>
          <a:blip r:embed="rId4"/>
          <a:stretch>
            <a:fillRect/>
          </a:stretch>
        </p:blipFill>
        <p:spPr>
          <a:xfrm>
            <a:off x="2429076" y="1298242"/>
            <a:ext cx="7333843" cy="721743"/>
          </a:xfrm>
          <a:prstGeom prst="rect">
            <a:avLst/>
          </a:prstGeom>
        </p:spPr>
      </p:pic>
      <p:sp>
        <p:nvSpPr>
          <p:cNvPr id="5" name="Rectangle 4">
            <a:extLst>
              <a:ext uri="{FF2B5EF4-FFF2-40B4-BE49-F238E27FC236}">
                <a16:creationId xmlns:a16="http://schemas.microsoft.com/office/drawing/2014/main" id="{23540BF2-F571-C945-B201-83B4912C868C}"/>
              </a:ext>
            </a:extLst>
          </p:cNvPr>
          <p:cNvSpPr/>
          <p:nvPr/>
        </p:nvSpPr>
        <p:spPr>
          <a:xfrm>
            <a:off x="149147" y="2148730"/>
            <a:ext cx="11893699" cy="369332"/>
          </a:xfrm>
          <a:prstGeom prst="rect">
            <a:avLst/>
          </a:prstGeom>
        </p:spPr>
        <p:txBody>
          <a:bodyPr wrap="square">
            <a:spAutoFit/>
          </a:bodyPr>
          <a:lstStyle/>
          <a:p>
            <a:pPr marL="285750" indent="-285750">
              <a:buFont typeface="Courier New" panose="02070309020205020404" pitchFamily="49" charset="0"/>
              <a:buChar char="o"/>
            </a:pPr>
            <a:r>
              <a:rPr lang="vi-VN" dirty="0">
                <a:solidFill>
                  <a:srgbClr val="000000"/>
                </a:solidFill>
                <a:latin typeface="Helvetica" pitchFamily="2" charset="0"/>
              </a:rPr>
              <a:t>Như tên của nó, continuous assignment, nên vị trí các dòng assign không ảnh hưởng tới kết quả sau cùng.</a:t>
            </a:r>
            <a:endParaRPr lang="vi-VN" dirty="0">
              <a:solidFill>
                <a:srgbClr val="000000"/>
              </a:solidFill>
              <a:effectLst/>
              <a:latin typeface="Helvetica" pitchFamily="2" charset="0"/>
            </a:endParaRPr>
          </a:p>
        </p:txBody>
      </p:sp>
      <p:pic>
        <p:nvPicPr>
          <p:cNvPr id="38914" name="Picture 2">
            <a:extLst>
              <a:ext uri="{FF2B5EF4-FFF2-40B4-BE49-F238E27FC236}">
                <a16:creationId xmlns:a16="http://schemas.microsoft.com/office/drawing/2014/main" id="{931CE4BE-17EB-574B-AD45-698D2444E8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2012" y="2646807"/>
            <a:ext cx="4195536" cy="14749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FCBFFB5-5D94-9445-8470-FC1A78CF3D70}"/>
              </a:ext>
            </a:extLst>
          </p:cNvPr>
          <p:cNvPicPr>
            <a:picLocks noChangeAspect="1"/>
          </p:cNvPicPr>
          <p:nvPr/>
        </p:nvPicPr>
        <p:blipFill>
          <a:blip r:embed="rId6"/>
          <a:stretch>
            <a:fillRect/>
          </a:stretch>
        </p:blipFill>
        <p:spPr>
          <a:xfrm>
            <a:off x="100503" y="2646807"/>
            <a:ext cx="7487057" cy="2191094"/>
          </a:xfrm>
          <a:prstGeom prst="rect">
            <a:avLst/>
          </a:prstGeom>
        </p:spPr>
      </p:pic>
    </p:spTree>
    <p:extLst>
      <p:ext uri="{BB962C8B-B14F-4D97-AF65-F5344CB8AC3E}">
        <p14:creationId xmlns:p14="http://schemas.microsoft.com/office/powerpoint/2010/main" val="3097972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7280F1-471D-934C-8DC0-ED9006214074}"/>
              </a:ext>
            </a:extLst>
          </p:cNvPr>
          <p:cNvPicPr>
            <a:picLocks noChangeAspect="1"/>
          </p:cNvPicPr>
          <p:nvPr/>
        </p:nvPicPr>
        <p:blipFill>
          <a:blip r:embed="rId3"/>
          <a:stretch>
            <a:fillRect/>
          </a:stretch>
        </p:blipFill>
        <p:spPr>
          <a:xfrm>
            <a:off x="0" y="0"/>
            <a:ext cx="12192000" cy="6858000"/>
          </a:xfrm>
          <a:prstGeom prst="rect">
            <a:avLst/>
          </a:prstGeom>
        </p:spPr>
      </p:pic>
      <p:sp>
        <p:nvSpPr>
          <p:cNvPr id="69" name="Project Status">
            <a:extLst>
              <a:ext uri="{FF2B5EF4-FFF2-40B4-BE49-F238E27FC236}">
                <a16:creationId xmlns:a16="http://schemas.microsoft.com/office/drawing/2014/main" id="{55F19D8C-4A3C-494C-A9ED-98852F37B256}"/>
              </a:ext>
            </a:extLst>
          </p:cNvPr>
          <p:cNvSpPr txBox="1"/>
          <p:nvPr/>
        </p:nvSpPr>
        <p:spPr>
          <a:xfrm>
            <a:off x="201010" y="130491"/>
            <a:ext cx="6378874"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VN" sz="2200" b="1" dirty="0">
                <a:solidFill>
                  <a:srgbClr val="302280"/>
                </a:solidFill>
              </a:rPr>
              <a:t>3.1 Bitwise operators – Phép toán với bit</a:t>
            </a:r>
          </a:p>
        </p:txBody>
      </p:sp>
      <p:sp>
        <p:nvSpPr>
          <p:cNvPr id="2" name="Rectangle 1">
            <a:extLst>
              <a:ext uri="{FF2B5EF4-FFF2-40B4-BE49-F238E27FC236}">
                <a16:creationId xmlns:a16="http://schemas.microsoft.com/office/drawing/2014/main" id="{BCFC1B08-DA6B-004D-BE80-F837DA8CF5C7}"/>
              </a:ext>
            </a:extLst>
          </p:cNvPr>
          <p:cNvSpPr/>
          <p:nvPr/>
        </p:nvSpPr>
        <p:spPr>
          <a:xfrm>
            <a:off x="376146" y="571637"/>
            <a:ext cx="3732112" cy="369332"/>
          </a:xfrm>
          <a:prstGeom prst="rect">
            <a:avLst/>
          </a:prstGeom>
        </p:spPr>
        <p:txBody>
          <a:bodyPr wrap="none">
            <a:spAutoFit/>
          </a:bodyPr>
          <a:lstStyle/>
          <a:p>
            <a:pPr marL="285750" indent="-285750">
              <a:buFont typeface="Courier New" panose="02070309020205020404" pitchFamily="49" charset="0"/>
              <a:buChar char="o"/>
            </a:pPr>
            <a:r>
              <a:rPr lang="vi-VN" dirty="0">
                <a:solidFill>
                  <a:srgbClr val="000000"/>
                </a:solidFill>
                <a:latin typeface="Helvetica" pitchFamily="2" charset="0"/>
              </a:rPr>
              <a:t>Bốn phép toán Boolean cơ bản:</a:t>
            </a:r>
            <a:endParaRPr lang="vi-VN" dirty="0">
              <a:solidFill>
                <a:srgbClr val="000000"/>
              </a:solidFill>
              <a:effectLst/>
              <a:latin typeface="Helvetica" pitchFamily="2" charset="0"/>
            </a:endParaRPr>
          </a:p>
        </p:txBody>
      </p:sp>
      <p:pic>
        <p:nvPicPr>
          <p:cNvPr id="3" name="Picture 2">
            <a:extLst>
              <a:ext uri="{FF2B5EF4-FFF2-40B4-BE49-F238E27FC236}">
                <a16:creationId xmlns:a16="http://schemas.microsoft.com/office/drawing/2014/main" id="{46353F53-E43D-E744-AFB4-76F0D4F287F8}"/>
              </a:ext>
            </a:extLst>
          </p:cNvPr>
          <p:cNvPicPr>
            <a:picLocks noChangeAspect="1"/>
          </p:cNvPicPr>
          <p:nvPr/>
        </p:nvPicPr>
        <p:blipFill>
          <a:blip r:embed="rId4"/>
          <a:stretch>
            <a:fillRect/>
          </a:stretch>
        </p:blipFill>
        <p:spPr>
          <a:xfrm>
            <a:off x="2348849" y="916524"/>
            <a:ext cx="6378874" cy="1853860"/>
          </a:xfrm>
          <a:prstGeom prst="rect">
            <a:avLst/>
          </a:prstGeom>
        </p:spPr>
      </p:pic>
      <p:sp>
        <p:nvSpPr>
          <p:cNvPr id="5" name="Rectangle 4">
            <a:extLst>
              <a:ext uri="{FF2B5EF4-FFF2-40B4-BE49-F238E27FC236}">
                <a16:creationId xmlns:a16="http://schemas.microsoft.com/office/drawing/2014/main" id="{68DEA339-232A-AF43-A6B6-13E14A26B86E}"/>
              </a:ext>
            </a:extLst>
          </p:cNvPr>
          <p:cNvSpPr/>
          <p:nvPr/>
        </p:nvSpPr>
        <p:spPr>
          <a:xfrm>
            <a:off x="376146" y="2844711"/>
            <a:ext cx="10324280" cy="369332"/>
          </a:xfrm>
          <a:prstGeom prst="rect">
            <a:avLst/>
          </a:prstGeom>
        </p:spPr>
        <p:txBody>
          <a:bodyPr wrap="square">
            <a:spAutoFit/>
          </a:bodyPr>
          <a:lstStyle/>
          <a:p>
            <a:pPr marL="285750" indent="-285750">
              <a:buFont typeface="Courier New" panose="02070309020205020404" pitchFamily="49" charset="0"/>
              <a:buChar char="o"/>
            </a:pPr>
            <a:r>
              <a:rPr lang="vi-VN" dirty="0">
                <a:solidFill>
                  <a:srgbClr val="000000"/>
                </a:solidFill>
                <a:latin typeface="Helvetica" pitchFamily="2" charset="0"/>
              </a:rPr>
              <a:t>Đối với vector, từng cặp bit tương ứng sẽ thực hiện phép toán bitwise với nhau.</a:t>
            </a:r>
            <a:endParaRPr lang="vi-VN" dirty="0">
              <a:solidFill>
                <a:srgbClr val="000000"/>
              </a:solidFill>
              <a:effectLst/>
              <a:latin typeface="Helvetica" pitchFamily="2" charset="0"/>
            </a:endParaRPr>
          </a:p>
        </p:txBody>
      </p:sp>
      <p:pic>
        <p:nvPicPr>
          <p:cNvPr id="10" name="Picture 9">
            <a:extLst>
              <a:ext uri="{FF2B5EF4-FFF2-40B4-BE49-F238E27FC236}">
                <a16:creationId xmlns:a16="http://schemas.microsoft.com/office/drawing/2014/main" id="{4445CF1A-B5DD-3C40-944A-829F9CEEF0D3}"/>
              </a:ext>
            </a:extLst>
          </p:cNvPr>
          <p:cNvPicPr>
            <a:picLocks noChangeAspect="1"/>
          </p:cNvPicPr>
          <p:nvPr/>
        </p:nvPicPr>
        <p:blipFill>
          <a:blip r:embed="rId5"/>
          <a:stretch>
            <a:fillRect/>
          </a:stretch>
        </p:blipFill>
        <p:spPr>
          <a:xfrm>
            <a:off x="1814308" y="3288370"/>
            <a:ext cx="7447956" cy="2880813"/>
          </a:xfrm>
          <a:prstGeom prst="rect">
            <a:avLst/>
          </a:prstGeom>
        </p:spPr>
      </p:pic>
    </p:spTree>
    <p:extLst>
      <p:ext uri="{BB962C8B-B14F-4D97-AF65-F5344CB8AC3E}">
        <p14:creationId xmlns:p14="http://schemas.microsoft.com/office/powerpoint/2010/main" val="1818677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7280F1-471D-934C-8DC0-ED9006214074}"/>
              </a:ext>
            </a:extLst>
          </p:cNvPr>
          <p:cNvPicPr>
            <a:picLocks noChangeAspect="1"/>
          </p:cNvPicPr>
          <p:nvPr/>
        </p:nvPicPr>
        <p:blipFill>
          <a:blip r:embed="rId3"/>
          <a:stretch>
            <a:fillRect/>
          </a:stretch>
        </p:blipFill>
        <p:spPr>
          <a:xfrm>
            <a:off x="0" y="0"/>
            <a:ext cx="12192000" cy="6858000"/>
          </a:xfrm>
          <a:prstGeom prst="rect">
            <a:avLst/>
          </a:prstGeom>
        </p:spPr>
      </p:pic>
      <p:sp>
        <p:nvSpPr>
          <p:cNvPr id="5" name="Project Status">
            <a:extLst>
              <a:ext uri="{FF2B5EF4-FFF2-40B4-BE49-F238E27FC236}">
                <a16:creationId xmlns:a16="http://schemas.microsoft.com/office/drawing/2014/main" id="{306ADBB8-A8E1-D248-8F01-924A5E87C54C}"/>
              </a:ext>
            </a:extLst>
          </p:cNvPr>
          <p:cNvSpPr txBox="1"/>
          <p:nvPr/>
        </p:nvSpPr>
        <p:spPr>
          <a:xfrm>
            <a:off x="201010" y="130491"/>
            <a:ext cx="7404646"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VN" sz="2200" b="1" dirty="0">
                <a:solidFill>
                  <a:srgbClr val="302280"/>
                </a:solidFill>
              </a:rPr>
              <a:t>3.2 Reduciton operators – Phép toán rút gọn bit</a:t>
            </a:r>
          </a:p>
        </p:txBody>
      </p:sp>
      <p:sp>
        <p:nvSpPr>
          <p:cNvPr id="2" name="Rectangle 1">
            <a:extLst>
              <a:ext uri="{FF2B5EF4-FFF2-40B4-BE49-F238E27FC236}">
                <a16:creationId xmlns:a16="http://schemas.microsoft.com/office/drawing/2014/main" id="{16F0BDDE-D1B4-3644-B9F2-DE8D042DDE77}"/>
              </a:ext>
            </a:extLst>
          </p:cNvPr>
          <p:cNvSpPr/>
          <p:nvPr/>
        </p:nvSpPr>
        <p:spPr>
          <a:xfrm>
            <a:off x="201010" y="571637"/>
            <a:ext cx="11851560" cy="646331"/>
          </a:xfrm>
          <a:prstGeom prst="rect">
            <a:avLst/>
          </a:prstGeom>
        </p:spPr>
        <p:txBody>
          <a:bodyPr wrap="square">
            <a:spAutoFit/>
          </a:bodyPr>
          <a:lstStyle/>
          <a:p>
            <a:pPr marL="285750" indent="-285750">
              <a:buFont typeface="Courier New" panose="02070309020205020404" pitchFamily="49" charset="0"/>
              <a:buChar char="o"/>
            </a:pPr>
            <a:r>
              <a:rPr lang="vi-VN" dirty="0">
                <a:solidFill>
                  <a:srgbClr val="000000"/>
                </a:solidFill>
                <a:latin typeface="Helvetica" pitchFamily="2" charset="0"/>
              </a:rPr>
              <a:t>SystemVerilog cung cấp Reduction operators cho những trường hợp cần lấy một bit từ một signal nhiều bit bằng một phép toán.</a:t>
            </a:r>
            <a:endParaRPr lang="vi-VN" dirty="0">
              <a:solidFill>
                <a:srgbClr val="000000"/>
              </a:solidFill>
              <a:effectLst/>
              <a:latin typeface="Helvetica" pitchFamily="2" charset="0"/>
            </a:endParaRPr>
          </a:p>
        </p:txBody>
      </p:sp>
      <p:pic>
        <p:nvPicPr>
          <p:cNvPr id="3" name="Picture 2">
            <a:extLst>
              <a:ext uri="{FF2B5EF4-FFF2-40B4-BE49-F238E27FC236}">
                <a16:creationId xmlns:a16="http://schemas.microsoft.com/office/drawing/2014/main" id="{7BBC59C3-875F-CA48-B31A-E1B71BF0BB97}"/>
              </a:ext>
            </a:extLst>
          </p:cNvPr>
          <p:cNvPicPr>
            <a:picLocks noChangeAspect="1"/>
          </p:cNvPicPr>
          <p:nvPr/>
        </p:nvPicPr>
        <p:blipFill>
          <a:blip r:embed="rId4"/>
          <a:stretch>
            <a:fillRect/>
          </a:stretch>
        </p:blipFill>
        <p:spPr>
          <a:xfrm>
            <a:off x="2057540" y="1303459"/>
            <a:ext cx="8528737" cy="2582726"/>
          </a:xfrm>
          <a:prstGeom prst="rect">
            <a:avLst/>
          </a:prstGeom>
        </p:spPr>
      </p:pic>
      <p:sp>
        <p:nvSpPr>
          <p:cNvPr id="8" name="Project Status">
            <a:extLst>
              <a:ext uri="{FF2B5EF4-FFF2-40B4-BE49-F238E27FC236}">
                <a16:creationId xmlns:a16="http://schemas.microsoft.com/office/drawing/2014/main" id="{19D3269A-DB4D-AC4C-97B7-6E8EEE8FDF1C}"/>
              </a:ext>
            </a:extLst>
          </p:cNvPr>
          <p:cNvSpPr txBox="1"/>
          <p:nvPr/>
        </p:nvSpPr>
        <p:spPr>
          <a:xfrm>
            <a:off x="201010" y="3971677"/>
            <a:ext cx="5894989"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VN" sz="2200" b="1" dirty="0">
                <a:solidFill>
                  <a:srgbClr val="302280"/>
                </a:solidFill>
              </a:rPr>
              <a:t>3.3 Logic operators – Phép toán luận lý</a:t>
            </a:r>
          </a:p>
        </p:txBody>
      </p:sp>
      <p:sp>
        <p:nvSpPr>
          <p:cNvPr id="6" name="Rectangle 5">
            <a:extLst>
              <a:ext uri="{FF2B5EF4-FFF2-40B4-BE49-F238E27FC236}">
                <a16:creationId xmlns:a16="http://schemas.microsoft.com/office/drawing/2014/main" id="{357864C7-991B-DB40-8972-4EC66B5CF915}"/>
              </a:ext>
            </a:extLst>
          </p:cNvPr>
          <p:cNvSpPr/>
          <p:nvPr/>
        </p:nvSpPr>
        <p:spPr>
          <a:xfrm>
            <a:off x="201010" y="4353976"/>
            <a:ext cx="10976072" cy="369332"/>
          </a:xfrm>
          <a:prstGeom prst="rect">
            <a:avLst/>
          </a:prstGeom>
        </p:spPr>
        <p:txBody>
          <a:bodyPr wrap="square">
            <a:spAutoFit/>
          </a:bodyPr>
          <a:lstStyle/>
          <a:p>
            <a:pPr marL="285750" indent="-285750">
              <a:buFont typeface="Courier New" panose="02070309020205020404" pitchFamily="49" charset="0"/>
              <a:buChar char="o"/>
            </a:pPr>
            <a:r>
              <a:rPr lang="en-US" dirty="0">
                <a:solidFill>
                  <a:srgbClr val="000000"/>
                </a:solidFill>
                <a:latin typeface="Helvetica" pitchFamily="2" charset="0"/>
              </a:rPr>
              <a:t>Logical operators </a:t>
            </a:r>
            <a:r>
              <a:rPr lang="en-US" dirty="0" err="1">
                <a:solidFill>
                  <a:srgbClr val="000000"/>
                </a:solidFill>
                <a:latin typeface="Helvetica" pitchFamily="2" charset="0"/>
              </a:rPr>
              <a:t>gần</a:t>
            </a:r>
            <a:r>
              <a:rPr lang="en-US" dirty="0">
                <a:solidFill>
                  <a:srgbClr val="000000"/>
                </a:solidFill>
                <a:latin typeface="Helvetica" pitchFamily="2" charset="0"/>
              </a:rPr>
              <a:t> </a:t>
            </a:r>
            <a:r>
              <a:rPr lang="en-US" dirty="0" err="1">
                <a:solidFill>
                  <a:srgbClr val="000000"/>
                </a:solidFill>
                <a:latin typeface="Helvetica" pitchFamily="2" charset="0"/>
              </a:rPr>
              <a:t>giống</a:t>
            </a:r>
            <a:r>
              <a:rPr lang="en-US" dirty="0">
                <a:solidFill>
                  <a:srgbClr val="000000"/>
                </a:solidFill>
                <a:latin typeface="Helvetica" pitchFamily="2" charset="0"/>
              </a:rPr>
              <a:t> </a:t>
            </a:r>
            <a:r>
              <a:rPr lang="en-US" dirty="0" err="1">
                <a:solidFill>
                  <a:srgbClr val="000000"/>
                </a:solidFill>
                <a:latin typeface="Helvetica" pitchFamily="2" charset="0"/>
              </a:rPr>
              <a:t>với</a:t>
            </a:r>
            <a:r>
              <a:rPr lang="en-US" dirty="0">
                <a:solidFill>
                  <a:srgbClr val="000000"/>
                </a:solidFill>
                <a:latin typeface="Helvetica" pitchFamily="2" charset="0"/>
              </a:rPr>
              <a:t> bitwise operators, </a:t>
            </a:r>
            <a:r>
              <a:rPr lang="en-US" dirty="0" err="1">
                <a:solidFill>
                  <a:srgbClr val="000000"/>
                </a:solidFill>
                <a:latin typeface="Helvetica" pitchFamily="2" charset="0"/>
              </a:rPr>
              <a:t>tuy</a:t>
            </a:r>
            <a:r>
              <a:rPr lang="en-US" dirty="0">
                <a:solidFill>
                  <a:srgbClr val="000000"/>
                </a:solidFill>
                <a:latin typeface="Helvetica" pitchFamily="2" charset="0"/>
              </a:rPr>
              <a:t> </a:t>
            </a:r>
            <a:r>
              <a:rPr lang="en-US" dirty="0" err="1">
                <a:solidFill>
                  <a:srgbClr val="000000"/>
                </a:solidFill>
                <a:latin typeface="Helvetica" pitchFamily="2" charset="0"/>
              </a:rPr>
              <a:t>nhiên</a:t>
            </a:r>
            <a:r>
              <a:rPr lang="en-US" dirty="0">
                <a:solidFill>
                  <a:srgbClr val="000000"/>
                </a:solidFill>
                <a:latin typeface="Helvetica" pitchFamily="2" charset="0"/>
              </a:rPr>
              <a:t> </a:t>
            </a:r>
            <a:r>
              <a:rPr lang="en-US" dirty="0" err="1">
                <a:solidFill>
                  <a:srgbClr val="000000"/>
                </a:solidFill>
                <a:latin typeface="Helvetica" pitchFamily="2" charset="0"/>
              </a:rPr>
              <a:t>nó</a:t>
            </a:r>
            <a:r>
              <a:rPr lang="en-US" dirty="0">
                <a:solidFill>
                  <a:srgbClr val="000000"/>
                </a:solidFill>
                <a:latin typeface="Helvetica" pitchFamily="2" charset="0"/>
              </a:rPr>
              <a:t> </a:t>
            </a:r>
            <a:r>
              <a:rPr lang="en-US" dirty="0" err="1">
                <a:solidFill>
                  <a:srgbClr val="000000"/>
                </a:solidFill>
                <a:latin typeface="Helvetica" pitchFamily="2" charset="0"/>
              </a:rPr>
              <a:t>chỉ</a:t>
            </a:r>
            <a:r>
              <a:rPr lang="en-US" dirty="0">
                <a:solidFill>
                  <a:srgbClr val="000000"/>
                </a:solidFill>
                <a:latin typeface="Helvetica" pitchFamily="2" charset="0"/>
              </a:rPr>
              <a:t> </a:t>
            </a:r>
            <a:r>
              <a:rPr lang="en-US" dirty="0" err="1">
                <a:solidFill>
                  <a:srgbClr val="000000"/>
                </a:solidFill>
                <a:latin typeface="Helvetica" pitchFamily="2" charset="0"/>
              </a:rPr>
              <a:t>tính</a:t>
            </a:r>
            <a:r>
              <a:rPr lang="en-US" dirty="0">
                <a:solidFill>
                  <a:srgbClr val="000000"/>
                </a:solidFill>
                <a:latin typeface="Helvetica" pitchFamily="2" charset="0"/>
              </a:rPr>
              <a:t> </a:t>
            </a:r>
            <a:r>
              <a:rPr lang="en-US" dirty="0" err="1">
                <a:solidFill>
                  <a:srgbClr val="000000"/>
                </a:solidFill>
                <a:latin typeface="Helvetica" pitchFamily="2" charset="0"/>
              </a:rPr>
              <a:t>toán</a:t>
            </a:r>
            <a:r>
              <a:rPr lang="en-US" dirty="0">
                <a:solidFill>
                  <a:srgbClr val="000000"/>
                </a:solidFill>
                <a:latin typeface="Helvetica" pitchFamily="2" charset="0"/>
              </a:rPr>
              <a:t> </a:t>
            </a:r>
            <a:r>
              <a:rPr lang="en-US" dirty="0" err="1">
                <a:solidFill>
                  <a:srgbClr val="000000"/>
                </a:solidFill>
                <a:latin typeface="Helvetica" pitchFamily="2" charset="0"/>
              </a:rPr>
              <a:t>giá</a:t>
            </a:r>
            <a:r>
              <a:rPr lang="en-US" dirty="0">
                <a:solidFill>
                  <a:srgbClr val="000000"/>
                </a:solidFill>
                <a:latin typeface="Helvetica" pitchFamily="2" charset="0"/>
              </a:rPr>
              <a:t> </a:t>
            </a:r>
            <a:r>
              <a:rPr lang="en-US" dirty="0" err="1">
                <a:solidFill>
                  <a:srgbClr val="000000"/>
                </a:solidFill>
                <a:latin typeface="Helvetica" pitchFamily="2" charset="0"/>
              </a:rPr>
              <a:t>trị</a:t>
            </a:r>
            <a:r>
              <a:rPr lang="en-US" dirty="0">
                <a:solidFill>
                  <a:srgbClr val="000000"/>
                </a:solidFill>
                <a:latin typeface="Helvetica" pitchFamily="2" charset="0"/>
              </a:rPr>
              <a:t> true/false.</a:t>
            </a:r>
            <a:endParaRPr lang="en-US" dirty="0">
              <a:solidFill>
                <a:srgbClr val="000000"/>
              </a:solidFill>
              <a:effectLst/>
              <a:latin typeface="Helvetica" pitchFamily="2" charset="0"/>
            </a:endParaRPr>
          </a:p>
        </p:txBody>
      </p:sp>
      <p:pic>
        <p:nvPicPr>
          <p:cNvPr id="7" name="Picture 6">
            <a:extLst>
              <a:ext uri="{FF2B5EF4-FFF2-40B4-BE49-F238E27FC236}">
                <a16:creationId xmlns:a16="http://schemas.microsoft.com/office/drawing/2014/main" id="{ABC842CB-551E-D745-9414-E66DA754180D}"/>
              </a:ext>
            </a:extLst>
          </p:cNvPr>
          <p:cNvPicPr>
            <a:picLocks noChangeAspect="1"/>
          </p:cNvPicPr>
          <p:nvPr/>
        </p:nvPicPr>
        <p:blipFill>
          <a:blip r:embed="rId5"/>
          <a:stretch>
            <a:fillRect/>
          </a:stretch>
        </p:blipFill>
        <p:spPr>
          <a:xfrm>
            <a:off x="2152649" y="4723308"/>
            <a:ext cx="7886700" cy="736600"/>
          </a:xfrm>
          <a:prstGeom prst="rect">
            <a:avLst/>
          </a:prstGeom>
        </p:spPr>
      </p:pic>
      <p:sp>
        <p:nvSpPr>
          <p:cNvPr id="9" name="Rectangle 8">
            <a:extLst>
              <a:ext uri="{FF2B5EF4-FFF2-40B4-BE49-F238E27FC236}">
                <a16:creationId xmlns:a16="http://schemas.microsoft.com/office/drawing/2014/main" id="{014ADE7B-5C98-834B-BD25-BCD409CEDADA}"/>
              </a:ext>
            </a:extLst>
          </p:cNvPr>
          <p:cNvSpPr/>
          <p:nvPr/>
        </p:nvSpPr>
        <p:spPr>
          <a:xfrm>
            <a:off x="201010" y="5585727"/>
            <a:ext cx="11287357" cy="369332"/>
          </a:xfrm>
          <a:prstGeom prst="rect">
            <a:avLst/>
          </a:prstGeom>
        </p:spPr>
        <p:txBody>
          <a:bodyPr wrap="square">
            <a:spAutoFit/>
          </a:bodyPr>
          <a:lstStyle/>
          <a:p>
            <a:pPr marL="285750" indent="-285750">
              <a:buFont typeface="Wingdings" pitchFamily="2" charset="2"/>
              <a:buChar char="v"/>
            </a:pPr>
            <a:r>
              <a:rPr lang="vi-VN" i="1" dirty="0">
                <a:solidFill>
                  <a:srgbClr val="000000"/>
                </a:solidFill>
                <a:latin typeface="Helvetica" pitchFamily="2" charset="0"/>
              </a:rPr>
              <a:t>Nên</a:t>
            </a:r>
            <a:r>
              <a:rPr lang="vi-VN" dirty="0">
                <a:solidFill>
                  <a:srgbClr val="000000"/>
                </a:solidFill>
                <a:latin typeface="Helvetica" pitchFamily="2" charset="0"/>
              </a:rPr>
              <a:t> </a:t>
            </a:r>
            <a:r>
              <a:rPr lang="vi-VN" i="1" dirty="0">
                <a:solidFill>
                  <a:srgbClr val="000000"/>
                </a:solidFill>
                <a:latin typeface="Helvetica" pitchFamily="2" charset="0"/>
              </a:rPr>
              <a:t>sử</a:t>
            </a:r>
            <a:r>
              <a:rPr lang="vi-VN" dirty="0">
                <a:solidFill>
                  <a:srgbClr val="000000"/>
                </a:solidFill>
                <a:latin typeface="Helvetica" pitchFamily="2" charset="0"/>
              </a:rPr>
              <a:t> </a:t>
            </a:r>
            <a:r>
              <a:rPr lang="vi-VN" i="1" dirty="0">
                <a:solidFill>
                  <a:srgbClr val="000000"/>
                </a:solidFill>
                <a:latin typeface="Helvetica" pitchFamily="2" charset="0"/>
              </a:rPr>
              <a:t>dụng</a:t>
            </a:r>
            <a:r>
              <a:rPr lang="vi-VN" dirty="0">
                <a:solidFill>
                  <a:srgbClr val="000000"/>
                </a:solidFill>
                <a:latin typeface="Helvetica" pitchFamily="2" charset="0"/>
              </a:rPr>
              <a:t> </a:t>
            </a:r>
            <a:r>
              <a:rPr lang="vi-VN" i="1" dirty="0">
                <a:solidFill>
                  <a:srgbClr val="000000"/>
                </a:solidFill>
                <a:latin typeface="Helvetica" pitchFamily="2" charset="0"/>
              </a:rPr>
              <a:t>logical</a:t>
            </a:r>
            <a:r>
              <a:rPr lang="vi-VN" dirty="0">
                <a:solidFill>
                  <a:srgbClr val="000000"/>
                </a:solidFill>
                <a:latin typeface="Helvetica" pitchFamily="2" charset="0"/>
              </a:rPr>
              <a:t> </a:t>
            </a:r>
            <a:r>
              <a:rPr lang="vi-VN" i="1" dirty="0">
                <a:solidFill>
                  <a:srgbClr val="000000"/>
                </a:solidFill>
                <a:latin typeface="Helvetica" pitchFamily="2" charset="0"/>
              </a:rPr>
              <a:t>operators</a:t>
            </a:r>
            <a:r>
              <a:rPr lang="vi-VN" dirty="0">
                <a:solidFill>
                  <a:srgbClr val="000000"/>
                </a:solidFill>
                <a:latin typeface="Helvetica" pitchFamily="2" charset="0"/>
              </a:rPr>
              <a:t> </a:t>
            </a:r>
            <a:r>
              <a:rPr lang="vi-VN" i="1" dirty="0">
                <a:solidFill>
                  <a:srgbClr val="000000"/>
                </a:solidFill>
                <a:latin typeface="Helvetica" pitchFamily="2" charset="0"/>
              </a:rPr>
              <a:t>với</a:t>
            </a:r>
            <a:r>
              <a:rPr lang="vi-VN" dirty="0">
                <a:solidFill>
                  <a:srgbClr val="000000"/>
                </a:solidFill>
                <a:latin typeface="Helvetica" pitchFamily="2" charset="0"/>
              </a:rPr>
              <a:t> </a:t>
            </a:r>
            <a:r>
              <a:rPr lang="vi-VN" i="1" dirty="0">
                <a:solidFill>
                  <a:srgbClr val="000000"/>
                </a:solidFill>
                <a:latin typeface="Helvetica" pitchFamily="2" charset="0"/>
              </a:rPr>
              <a:t>giá</a:t>
            </a:r>
            <a:r>
              <a:rPr lang="vi-VN" dirty="0">
                <a:solidFill>
                  <a:srgbClr val="000000"/>
                </a:solidFill>
                <a:latin typeface="Helvetica" pitchFamily="2" charset="0"/>
              </a:rPr>
              <a:t> </a:t>
            </a:r>
            <a:r>
              <a:rPr lang="vi-VN" i="1" dirty="0">
                <a:solidFill>
                  <a:srgbClr val="000000"/>
                </a:solidFill>
                <a:latin typeface="Helvetica" pitchFamily="2" charset="0"/>
              </a:rPr>
              <a:t>trị</a:t>
            </a:r>
            <a:r>
              <a:rPr lang="vi-VN" dirty="0">
                <a:solidFill>
                  <a:srgbClr val="000000"/>
                </a:solidFill>
                <a:latin typeface="Helvetica" pitchFamily="2" charset="0"/>
              </a:rPr>
              <a:t> </a:t>
            </a:r>
            <a:r>
              <a:rPr lang="vi-VN" i="1" dirty="0">
                <a:solidFill>
                  <a:srgbClr val="000000"/>
                </a:solidFill>
                <a:latin typeface="Helvetica" pitchFamily="2" charset="0"/>
              </a:rPr>
              <a:t>đơn</a:t>
            </a:r>
            <a:r>
              <a:rPr lang="vi-VN" dirty="0">
                <a:solidFill>
                  <a:srgbClr val="000000"/>
                </a:solidFill>
                <a:latin typeface="Helvetica" pitchFamily="2" charset="0"/>
              </a:rPr>
              <a:t> </a:t>
            </a:r>
            <a:r>
              <a:rPr lang="vi-VN" i="1" dirty="0">
                <a:solidFill>
                  <a:srgbClr val="000000"/>
                </a:solidFill>
                <a:latin typeface="Helvetica" pitchFamily="2" charset="0"/>
              </a:rPr>
              <a:t>(1-bit),</a:t>
            </a:r>
            <a:r>
              <a:rPr lang="vi-VN" dirty="0">
                <a:solidFill>
                  <a:srgbClr val="000000"/>
                </a:solidFill>
                <a:latin typeface="Helvetica" pitchFamily="2" charset="0"/>
              </a:rPr>
              <a:t> </a:t>
            </a:r>
            <a:r>
              <a:rPr lang="vi-VN" i="1" dirty="0">
                <a:solidFill>
                  <a:srgbClr val="000000"/>
                </a:solidFill>
                <a:latin typeface="Helvetica" pitchFamily="2" charset="0"/>
              </a:rPr>
              <a:t>đặng</a:t>
            </a:r>
            <a:r>
              <a:rPr lang="vi-VN" dirty="0">
                <a:solidFill>
                  <a:srgbClr val="000000"/>
                </a:solidFill>
                <a:latin typeface="Helvetica" pitchFamily="2" charset="0"/>
              </a:rPr>
              <a:t> </a:t>
            </a:r>
            <a:r>
              <a:rPr lang="vi-VN" i="1" dirty="0">
                <a:solidFill>
                  <a:srgbClr val="000000"/>
                </a:solidFill>
                <a:latin typeface="Helvetica" pitchFamily="2" charset="0"/>
              </a:rPr>
              <a:t>xác</a:t>
            </a:r>
            <a:r>
              <a:rPr lang="vi-VN" dirty="0">
                <a:solidFill>
                  <a:srgbClr val="000000"/>
                </a:solidFill>
                <a:latin typeface="Helvetica" pitchFamily="2" charset="0"/>
              </a:rPr>
              <a:t> </a:t>
            </a:r>
            <a:r>
              <a:rPr lang="vi-VN" i="1" dirty="0">
                <a:solidFill>
                  <a:srgbClr val="000000"/>
                </a:solidFill>
                <a:latin typeface="Helvetica" pitchFamily="2" charset="0"/>
              </a:rPr>
              <a:t>định</a:t>
            </a:r>
            <a:r>
              <a:rPr lang="vi-VN" dirty="0">
                <a:solidFill>
                  <a:srgbClr val="000000"/>
                </a:solidFill>
                <a:latin typeface="Helvetica" pitchFamily="2" charset="0"/>
              </a:rPr>
              <a:t> </a:t>
            </a:r>
            <a:r>
              <a:rPr lang="vi-VN" i="1" dirty="0">
                <a:solidFill>
                  <a:srgbClr val="000000"/>
                </a:solidFill>
                <a:latin typeface="Helvetica" pitchFamily="2" charset="0"/>
              </a:rPr>
              <a:t>giá</a:t>
            </a:r>
            <a:r>
              <a:rPr lang="vi-VN" dirty="0">
                <a:solidFill>
                  <a:srgbClr val="000000"/>
                </a:solidFill>
                <a:latin typeface="Helvetica" pitchFamily="2" charset="0"/>
              </a:rPr>
              <a:t> </a:t>
            </a:r>
            <a:r>
              <a:rPr lang="vi-VN" i="1" dirty="0">
                <a:solidFill>
                  <a:srgbClr val="000000"/>
                </a:solidFill>
                <a:latin typeface="Helvetica" pitchFamily="2" charset="0"/>
              </a:rPr>
              <a:t>trị</a:t>
            </a:r>
            <a:r>
              <a:rPr lang="vi-VN" dirty="0">
                <a:solidFill>
                  <a:srgbClr val="000000"/>
                </a:solidFill>
                <a:latin typeface="Helvetica" pitchFamily="2" charset="0"/>
              </a:rPr>
              <a:t> </a:t>
            </a:r>
            <a:r>
              <a:rPr lang="vi-VN" i="1" dirty="0">
                <a:solidFill>
                  <a:srgbClr val="000000"/>
                </a:solidFill>
                <a:latin typeface="Helvetica" pitchFamily="2" charset="0"/>
              </a:rPr>
              <a:t>true/false</a:t>
            </a:r>
            <a:r>
              <a:rPr lang="vi-VN" dirty="0">
                <a:solidFill>
                  <a:srgbClr val="000000"/>
                </a:solidFill>
                <a:latin typeface="Helvetica" pitchFamily="2" charset="0"/>
              </a:rPr>
              <a:t> </a:t>
            </a:r>
            <a:r>
              <a:rPr lang="vi-VN" i="1" dirty="0">
                <a:solidFill>
                  <a:srgbClr val="000000"/>
                </a:solidFill>
                <a:latin typeface="Helvetica" pitchFamily="2" charset="0"/>
              </a:rPr>
              <a:t>(điều</a:t>
            </a:r>
            <a:r>
              <a:rPr lang="vi-VN" dirty="0">
                <a:solidFill>
                  <a:srgbClr val="000000"/>
                </a:solidFill>
                <a:latin typeface="Helvetica" pitchFamily="2" charset="0"/>
              </a:rPr>
              <a:t> </a:t>
            </a:r>
            <a:r>
              <a:rPr lang="vi-VN" i="1" dirty="0">
                <a:solidFill>
                  <a:srgbClr val="000000"/>
                </a:solidFill>
                <a:latin typeface="Helvetica" pitchFamily="2" charset="0"/>
              </a:rPr>
              <a:t>kiện).</a:t>
            </a:r>
            <a:endParaRPr lang="vi-VN" dirty="0">
              <a:solidFill>
                <a:srgbClr val="000000"/>
              </a:solidFill>
              <a:effectLst/>
              <a:latin typeface="Helvetica" pitchFamily="2" charset="0"/>
            </a:endParaRPr>
          </a:p>
        </p:txBody>
      </p:sp>
    </p:spTree>
    <p:extLst>
      <p:ext uri="{BB962C8B-B14F-4D97-AF65-F5344CB8AC3E}">
        <p14:creationId xmlns:p14="http://schemas.microsoft.com/office/powerpoint/2010/main" val="2033975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7280F1-471D-934C-8DC0-ED9006214074}"/>
              </a:ext>
            </a:extLst>
          </p:cNvPr>
          <p:cNvPicPr>
            <a:picLocks noChangeAspect="1"/>
          </p:cNvPicPr>
          <p:nvPr/>
        </p:nvPicPr>
        <p:blipFill>
          <a:blip r:embed="rId3"/>
          <a:stretch>
            <a:fillRect/>
          </a:stretch>
        </p:blipFill>
        <p:spPr>
          <a:xfrm>
            <a:off x="0" y="0"/>
            <a:ext cx="12192000" cy="6858000"/>
          </a:xfrm>
          <a:prstGeom prst="rect">
            <a:avLst/>
          </a:prstGeom>
        </p:spPr>
      </p:pic>
      <p:sp>
        <p:nvSpPr>
          <p:cNvPr id="5" name="Project Status">
            <a:extLst>
              <a:ext uri="{FF2B5EF4-FFF2-40B4-BE49-F238E27FC236}">
                <a16:creationId xmlns:a16="http://schemas.microsoft.com/office/drawing/2014/main" id="{95FA5B56-C92F-974E-B820-097EF02F0630}"/>
              </a:ext>
            </a:extLst>
          </p:cNvPr>
          <p:cNvSpPr txBox="1"/>
          <p:nvPr/>
        </p:nvSpPr>
        <p:spPr>
          <a:xfrm>
            <a:off x="201011" y="185659"/>
            <a:ext cx="6974340"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VN" sz="2200" b="1" dirty="0">
                <a:solidFill>
                  <a:srgbClr val="302280"/>
                </a:solidFill>
              </a:rPr>
              <a:t>3.4 Comparison Operators – Phép toán so sánh</a:t>
            </a:r>
          </a:p>
        </p:txBody>
      </p:sp>
      <p:sp>
        <p:nvSpPr>
          <p:cNvPr id="2" name="Rectangle 1">
            <a:extLst>
              <a:ext uri="{FF2B5EF4-FFF2-40B4-BE49-F238E27FC236}">
                <a16:creationId xmlns:a16="http://schemas.microsoft.com/office/drawing/2014/main" id="{85CB23D4-6E34-4C40-A0AB-E34EC7E3E1EE}"/>
              </a:ext>
            </a:extLst>
          </p:cNvPr>
          <p:cNvSpPr/>
          <p:nvPr/>
        </p:nvSpPr>
        <p:spPr>
          <a:xfrm>
            <a:off x="392679" y="626805"/>
            <a:ext cx="5352747" cy="369332"/>
          </a:xfrm>
          <a:prstGeom prst="rect">
            <a:avLst/>
          </a:prstGeom>
        </p:spPr>
        <p:txBody>
          <a:bodyPr wrap="none">
            <a:spAutoFit/>
          </a:bodyPr>
          <a:lstStyle/>
          <a:p>
            <a:pPr marL="285750" indent="-285750">
              <a:buFont typeface="Courier New" panose="02070309020205020404" pitchFamily="49" charset="0"/>
              <a:buChar char="o"/>
            </a:pPr>
            <a:r>
              <a:rPr lang="en-US" dirty="0" err="1">
                <a:solidFill>
                  <a:srgbClr val="000000"/>
                </a:solidFill>
                <a:latin typeface="Helvetica" pitchFamily="2" charset="0"/>
              </a:rPr>
              <a:t>Những</a:t>
            </a:r>
            <a:r>
              <a:rPr lang="en-US" dirty="0">
                <a:solidFill>
                  <a:srgbClr val="000000"/>
                </a:solidFill>
                <a:latin typeface="Helvetica" pitchFamily="2" charset="0"/>
              </a:rPr>
              <a:t> </a:t>
            </a:r>
            <a:r>
              <a:rPr lang="en-US" dirty="0" err="1">
                <a:solidFill>
                  <a:srgbClr val="000000"/>
                </a:solidFill>
                <a:latin typeface="Helvetica" pitchFamily="2" charset="0"/>
              </a:rPr>
              <a:t>phép</a:t>
            </a:r>
            <a:r>
              <a:rPr lang="en-US" dirty="0">
                <a:solidFill>
                  <a:srgbClr val="000000"/>
                </a:solidFill>
                <a:latin typeface="Helvetica" pitchFamily="2" charset="0"/>
              </a:rPr>
              <a:t> </a:t>
            </a:r>
            <a:r>
              <a:rPr lang="en-US" dirty="0" err="1">
                <a:solidFill>
                  <a:srgbClr val="000000"/>
                </a:solidFill>
                <a:latin typeface="Helvetica" pitchFamily="2" charset="0"/>
              </a:rPr>
              <a:t>toán</a:t>
            </a:r>
            <a:r>
              <a:rPr lang="en-US" dirty="0">
                <a:solidFill>
                  <a:srgbClr val="000000"/>
                </a:solidFill>
                <a:latin typeface="Helvetica" pitchFamily="2" charset="0"/>
              </a:rPr>
              <a:t> so </a:t>
            </a:r>
            <a:r>
              <a:rPr lang="en-US" dirty="0" err="1">
                <a:solidFill>
                  <a:srgbClr val="000000"/>
                </a:solidFill>
                <a:latin typeface="Helvetica" pitchFamily="2" charset="0"/>
              </a:rPr>
              <a:t>sánh</a:t>
            </a:r>
            <a:r>
              <a:rPr lang="en-US" dirty="0">
                <a:solidFill>
                  <a:srgbClr val="000000"/>
                </a:solidFill>
                <a:latin typeface="Helvetica" pitchFamily="2" charset="0"/>
              </a:rPr>
              <a:t> </a:t>
            </a:r>
            <a:r>
              <a:rPr lang="en-US" dirty="0" err="1">
                <a:solidFill>
                  <a:srgbClr val="000000"/>
                </a:solidFill>
                <a:latin typeface="Helvetica" pitchFamily="2" charset="0"/>
              </a:rPr>
              <a:t>sau</a:t>
            </a:r>
            <a:r>
              <a:rPr lang="en-US" dirty="0">
                <a:solidFill>
                  <a:srgbClr val="000000"/>
                </a:solidFill>
                <a:latin typeface="Helvetica" pitchFamily="2" charset="0"/>
              </a:rPr>
              <a:t> </a:t>
            </a:r>
            <a:r>
              <a:rPr lang="en-US" dirty="0" err="1">
                <a:solidFill>
                  <a:srgbClr val="000000"/>
                </a:solidFill>
                <a:latin typeface="Helvetica" pitchFamily="2" charset="0"/>
              </a:rPr>
              <a:t>là</a:t>
            </a:r>
            <a:r>
              <a:rPr lang="en-US" dirty="0">
                <a:solidFill>
                  <a:srgbClr val="000000"/>
                </a:solidFill>
                <a:latin typeface="Helvetica" pitchFamily="2" charset="0"/>
              </a:rPr>
              <a:t> synthesizable:</a:t>
            </a:r>
            <a:endParaRPr lang="en-US" dirty="0">
              <a:solidFill>
                <a:srgbClr val="000000"/>
              </a:solidFill>
              <a:effectLst/>
              <a:latin typeface="Helvetica" pitchFamily="2" charset="0"/>
            </a:endParaRPr>
          </a:p>
        </p:txBody>
      </p:sp>
      <p:pic>
        <p:nvPicPr>
          <p:cNvPr id="3" name="Picture 2">
            <a:extLst>
              <a:ext uri="{FF2B5EF4-FFF2-40B4-BE49-F238E27FC236}">
                <a16:creationId xmlns:a16="http://schemas.microsoft.com/office/drawing/2014/main" id="{B9B67453-0CED-DE4D-AACB-E810C3FC0EAF}"/>
              </a:ext>
            </a:extLst>
          </p:cNvPr>
          <p:cNvPicPr>
            <a:picLocks noChangeAspect="1"/>
          </p:cNvPicPr>
          <p:nvPr/>
        </p:nvPicPr>
        <p:blipFill>
          <a:blip r:embed="rId4"/>
          <a:stretch>
            <a:fillRect/>
          </a:stretch>
        </p:blipFill>
        <p:spPr>
          <a:xfrm>
            <a:off x="2165350" y="1192808"/>
            <a:ext cx="7861300" cy="1270000"/>
          </a:xfrm>
          <a:prstGeom prst="rect">
            <a:avLst/>
          </a:prstGeom>
        </p:spPr>
      </p:pic>
      <p:sp>
        <p:nvSpPr>
          <p:cNvPr id="9" name="Project Status">
            <a:extLst>
              <a:ext uri="{FF2B5EF4-FFF2-40B4-BE49-F238E27FC236}">
                <a16:creationId xmlns:a16="http://schemas.microsoft.com/office/drawing/2014/main" id="{92D57955-2CFF-8844-83DD-1B150F89F4EA}"/>
              </a:ext>
            </a:extLst>
          </p:cNvPr>
          <p:cNvSpPr txBox="1"/>
          <p:nvPr/>
        </p:nvSpPr>
        <p:spPr>
          <a:xfrm>
            <a:off x="269105" y="2744815"/>
            <a:ext cx="5894989"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VN" sz="2200" b="1" dirty="0">
                <a:solidFill>
                  <a:srgbClr val="302280"/>
                </a:solidFill>
              </a:rPr>
              <a:t>3.5 Shift operators – Phép toán dịch</a:t>
            </a:r>
          </a:p>
        </p:txBody>
      </p:sp>
      <p:sp>
        <p:nvSpPr>
          <p:cNvPr id="6" name="Rectangle 5">
            <a:extLst>
              <a:ext uri="{FF2B5EF4-FFF2-40B4-BE49-F238E27FC236}">
                <a16:creationId xmlns:a16="http://schemas.microsoft.com/office/drawing/2014/main" id="{90937AA0-2FC0-4D46-B9BC-A157C0B3EEFC}"/>
              </a:ext>
            </a:extLst>
          </p:cNvPr>
          <p:cNvSpPr/>
          <p:nvPr/>
        </p:nvSpPr>
        <p:spPr>
          <a:xfrm>
            <a:off x="470500" y="3203459"/>
            <a:ext cx="6438173" cy="369332"/>
          </a:xfrm>
          <a:prstGeom prst="rect">
            <a:avLst/>
          </a:prstGeom>
        </p:spPr>
        <p:txBody>
          <a:bodyPr wrap="none">
            <a:spAutoFit/>
          </a:bodyPr>
          <a:lstStyle/>
          <a:p>
            <a:pPr marL="285750" indent="-285750">
              <a:buFont typeface="Courier New" panose="02070309020205020404" pitchFamily="49" charset="0"/>
              <a:buChar char="o"/>
            </a:pPr>
            <a:r>
              <a:rPr lang="vi-VN" dirty="0">
                <a:solidFill>
                  <a:srgbClr val="000000"/>
                </a:solidFill>
                <a:latin typeface="Helvetica" pitchFamily="2" charset="0"/>
              </a:rPr>
              <a:t>Có ba phép toán dịch cơ bản mà SystemVerilog cung cấp:</a:t>
            </a:r>
            <a:endParaRPr lang="vi-VN" dirty="0">
              <a:solidFill>
                <a:srgbClr val="000000"/>
              </a:solidFill>
              <a:effectLst/>
              <a:latin typeface="Helvetica" pitchFamily="2" charset="0"/>
            </a:endParaRPr>
          </a:p>
        </p:txBody>
      </p:sp>
      <p:pic>
        <p:nvPicPr>
          <p:cNvPr id="7" name="Picture 6">
            <a:extLst>
              <a:ext uri="{FF2B5EF4-FFF2-40B4-BE49-F238E27FC236}">
                <a16:creationId xmlns:a16="http://schemas.microsoft.com/office/drawing/2014/main" id="{63CF3535-7362-BD42-85AC-BA698422DB3E}"/>
              </a:ext>
            </a:extLst>
          </p:cNvPr>
          <p:cNvPicPr>
            <a:picLocks noChangeAspect="1"/>
          </p:cNvPicPr>
          <p:nvPr/>
        </p:nvPicPr>
        <p:blipFill>
          <a:blip r:embed="rId5"/>
          <a:stretch>
            <a:fillRect/>
          </a:stretch>
        </p:blipFill>
        <p:spPr>
          <a:xfrm>
            <a:off x="3002603" y="3662103"/>
            <a:ext cx="5717533" cy="2840441"/>
          </a:xfrm>
          <a:prstGeom prst="rect">
            <a:avLst/>
          </a:prstGeom>
        </p:spPr>
      </p:pic>
    </p:spTree>
    <p:extLst>
      <p:ext uri="{BB962C8B-B14F-4D97-AF65-F5344CB8AC3E}">
        <p14:creationId xmlns:p14="http://schemas.microsoft.com/office/powerpoint/2010/main" val="1024451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7280F1-471D-934C-8DC0-ED9006214074}"/>
              </a:ext>
            </a:extLst>
          </p:cNvPr>
          <p:cNvPicPr>
            <a:picLocks noChangeAspect="1"/>
          </p:cNvPicPr>
          <p:nvPr/>
        </p:nvPicPr>
        <p:blipFill>
          <a:blip r:embed="rId3"/>
          <a:stretch>
            <a:fillRect/>
          </a:stretch>
        </p:blipFill>
        <p:spPr>
          <a:xfrm>
            <a:off x="-12970" y="0"/>
            <a:ext cx="12192000" cy="6858000"/>
          </a:xfrm>
          <a:prstGeom prst="rect">
            <a:avLst/>
          </a:prstGeom>
        </p:spPr>
      </p:pic>
      <p:sp>
        <p:nvSpPr>
          <p:cNvPr id="69" name="Project Status">
            <a:extLst>
              <a:ext uri="{FF2B5EF4-FFF2-40B4-BE49-F238E27FC236}">
                <a16:creationId xmlns:a16="http://schemas.microsoft.com/office/drawing/2014/main" id="{55F19D8C-4A3C-494C-A9ED-98852F37B256}"/>
              </a:ext>
            </a:extLst>
          </p:cNvPr>
          <p:cNvSpPr txBox="1"/>
          <p:nvPr/>
        </p:nvSpPr>
        <p:spPr>
          <a:xfrm>
            <a:off x="201010" y="130491"/>
            <a:ext cx="6856006"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VN" sz="2200" b="1" dirty="0">
                <a:solidFill>
                  <a:srgbClr val="302280"/>
                </a:solidFill>
              </a:rPr>
              <a:t>3.6 Arithmetic operators – Phép toán số học</a:t>
            </a:r>
          </a:p>
        </p:txBody>
      </p:sp>
      <p:sp>
        <p:nvSpPr>
          <p:cNvPr id="2" name="Rectangle 1">
            <a:extLst>
              <a:ext uri="{FF2B5EF4-FFF2-40B4-BE49-F238E27FC236}">
                <a16:creationId xmlns:a16="http://schemas.microsoft.com/office/drawing/2014/main" id="{AC92919C-FFF5-C04B-818E-87754DBE63D8}"/>
              </a:ext>
            </a:extLst>
          </p:cNvPr>
          <p:cNvSpPr/>
          <p:nvPr/>
        </p:nvSpPr>
        <p:spPr>
          <a:xfrm>
            <a:off x="87549" y="571637"/>
            <a:ext cx="12104451" cy="646331"/>
          </a:xfrm>
          <a:prstGeom prst="rect">
            <a:avLst/>
          </a:prstGeom>
        </p:spPr>
        <p:txBody>
          <a:bodyPr wrap="square">
            <a:spAutoFit/>
          </a:bodyPr>
          <a:lstStyle/>
          <a:p>
            <a:pPr marL="285750" indent="-285750">
              <a:buFont typeface="Courier New" panose="02070309020205020404" pitchFamily="49" charset="0"/>
              <a:buChar char="o"/>
            </a:pPr>
            <a:r>
              <a:rPr lang="vi-VN" dirty="0">
                <a:solidFill>
                  <a:srgbClr val="000000"/>
                </a:solidFill>
                <a:latin typeface="Helvetica" pitchFamily="2" charset="0"/>
              </a:rPr>
              <a:t>Những phép toán trên phần nhiều là phép toán Boolean, ngoài ra phép toán số học cũng được SystemVerilog hỗ trợ.</a:t>
            </a:r>
            <a:endParaRPr lang="vi-VN" dirty="0">
              <a:solidFill>
                <a:srgbClr val="000000"/>
              </a:solidFill>
              <a:effectLst/>
              <a:latin typeface="Helvetica" pitchFamily="2" charset="0"/>
            </a:endParaRPr>
          </a:p>
        </p:txBody>
      </p:sp>
      <p:pic>
        <p:nvPicPr>
          <p:cNvPr id="3" name="Picture 2">
            <a:extLst>
              <a:ext uri="{FF2B5EF4-FFF2-40B4-BE49-F238E27FC236}">
                <a16:creationId xmlns:a16="http://schemas.microsoft.com/office/drawing/2014/main" id="{60373602-AE2D-4F44-9CEB-C1F57760DDBD}"/>
              </a:ext>
            </a:extLst>
          </p:cNvPr>
          <p:cNvPicPr>
            <a:picLocks noChangeAspect="1"/>
          </p:cNvPicPr>
          <p:nvPr/>
        </p:nvPicPr>
        <p:blipFill>
          <a:blip r:embed="rId4"/>
          <a:stretch>
            <a:fillRect/>
          </a:stretch>
        </p:blipFill>
        <p:spPr>
          <a:xfrm>
            <a:off x="2133599" y="940969"/>
            <a:ext cx="7924800" cy="1257300"/>
          </a:xfrm>
          <a:prstGeom prst="rect">
            <a:avLst/>
          </a:prstGeom>
        </p:spPr>
      </p:pic>
      <p:sp>
        <p:nvSpPr>
          <p:cNvPr id="5" name="Rectangle 4">
            <a:extLst>
              <a:ext uri="{FF2B5EF4-FFF2-40B4-BE49-F238E27FC236}">
                <a16:creationId xmlns:a16="http://schemas.microsoft.com/office/drawing/2014/main" id="{B30EE4AA-4FEC-2E4F-B3C6-63A417820743}"/>
              </a:ext>
            </a:extLst>
          </p:cNvPr>
          <p:cNvSpPr/>
          <p:nvPr/>
        </p:nvSpPr>
        <p:spPr>
          <a:xfrm>
            <a:off x="813816" y="2228671"/>
            <a:ext cx="10625328" cy="1200329"/>
          </a:xfrm>
          <a:prstGeom prst="rect">
            <a:avLst/>
          </a:prstGeom>
        </p:spPr>
        <p:txBody>
          <a:bodyPr wrap="square">
            <a:spAutoFit/>
          </a:bodyPr>
          <a:lstStyle/>
          <a:p>
            <a:pPr marL="285750" indent="-285750">
              <a:buFont typeface="Wingdings" pitchFamily="2" charset="2"/>
              <a:buChar char="v"/>
            </a:pPr>
            <a:r>
              <a:rPr lang="vi-VN" i="1" dirty="0">
                <a:solidFill>
                  <a:srgbClr val="000000"/>
                </a:solidFill>
                <a:latin typeface="Helvetica" pitchFamily="2" charset="0"/>
              </a:rPr>
              <a:t>Cần</a:t>
            </a:r>
            <a:r>
              <a:rPr lang="vi-VN" dirty="0">
                <a:solidFill>
                  <a:srgbClr val="000000"/>
                </a:solidFill>
                <a:latin typeface="Helvetica" pitchFamily="2" charset="0"/>
              </a:rPr>
              <a:t> </a:t>
            </a:r>
            <a:r>
              <a:rPr lang="vi-VN" i="1" dirty="0">
                <a:solidFill>
                  <a:srgbClr val="000000"/>
                </a:solidFill>
                <a:latin typeface="Helvetica" pitchFamily="2" charset="0"/>
              </a:rPr>
              <a:t>lưu</a:t>
            </a:r>
            <a:r>
              <a:rPr lang="vi-VN" dirty="0">
                <a:solidFill>
                  <a:srgbClr val="000000"/>
                </a:solidFill>
                <a:latin typeface="Helvetica" pitchFamily="2" charset="0"/>
              </a:rPr>
              <a:t> </a:t>
            </a:r>
            <a:r>
              <a:rPr lang="vi-VN" i="1" dirty="0">
                <a:solidFill>
                  <a:srgbClr val="000000"/>
                </a:solidFill>
                <a:latin typeface="Helvetica" pitchFamily="2" charset="0"/>
              </a:rPr>
              <a:t>ý</a:t>
            </a:r>
            <a:r>
              <a:rPr lang="vi-VN" dirty="0">
                <a:solidFill>
                  <a:srgbClr val="000000"/>
                </a:solidFill>
                <a:latin typeface="Helvetica" pitchFamily="2" charset="0"/>
              </a:rPr>
              <a:t> </a:t>
            </a:r>
            <a:r>
              <a:rPr lang="vi-VN" i="1" dirty="0">
                <a:solidFill>
                  <a:srgbClr val="000000"/>
                </a:solidFill>
                <a:latin typeface="Helvetica" pitchFamily="2" charset="0"/>
              </a:rPr>
              <a:t>đến</a:t>
            </a:r>
            <a:r>
              <a:rPr lang="vi-VN" dirty="0">
                <a:solidFill>
                  <a:srgbClr val="000000"/>
                </a:solidFill>
                <a:latin typeface="Helvetica" pitchFamily="2" charset="0"/>
              </a:rPr>
              <a:t> </a:t>
            </a:r>
            <a:r>
              <a:rPr lang="vi-VN" i="1" dirty="0">
                <a:solidFill>
                  <a:srgbClr val="000000"/>
                </a:solidFill>
                <a:latin typeface="Helvetica" pitchFamily="2" charset="0"/>
              </a:rPr>
              <a:t>việc</a:t>
            </a:r>
            <a:r>
              <a:rPr lang="vi-VN" dirty="0">
                <a:solidFill>
                  <a:srgbClr val="000000"/>
                </a:solidFill>
                <a:latin typeface="Helvetica" pitchFamily="2" charset="0"/>
              </a:rPr>
              <a:t> </a:t>
            </a:r>
            <a:r>
              <a:rPr lang="vi-VN" i="1" dirty="0">
                <a:solidFill>
                  <a:srgbClr val="000000"/>
                </a:solidFill>
                <a:latin typeface="Helvetica" pitchFamily="2" charset="0"/>
              </a:rPr>
              <a:t>sử</a:t>
            </a:r>
            <a:r>
              <a:rPr lang="vi-VN" dirty="0">
                <a:solidFill>
                  <a:srgbClr val="000000"/>
                </a:solidFill>
                <a:latin typeface="Helvetica" pitchFamily="2" charset="0"/>
              </a:rPr>
              <a:t> </a:t>
            </a:r>
            <a:r>
              <a:rPr lang="vi-VN" i="1" dirty="0">
                <a:solidFill>
                  <a:srgbClr val="000000"/>
                </a:solidFill>
                <a:latin typeface="Helvetica" pitchFamily="2" charset="0"/>
              </a:rPr>
              <a:t>dụng</a:t>
            </a:r>
            <a:r>
              <a:rPr lang="vi-VN" dirty="0">
                <a:solidFill>
                  <a:srgbClr val="000000"/>
                </a:solidFill>
                <a:latin typeface="Helvetica" pitchFamily="2" charset="0"/>
              </a:rPr>
              <a:t> </a:t>
            </a:r>
            <a:r>
              <a:rPr lang="vi-VN" i="1" dirty="0">
                <a:solidFill>
                  <a:srgbClr val="000000"/>
                </a:solidFill>
                <a:latin typeface="Helvetica" pitchFamily="2" charset="0"/>
              </a:rPr>
              <a:t>Arithmetic</a:t>
            </a:r>
            <a:r>
              <a:rPr lang="vi-VN" dirty="0">
                <a:solidFill>
                  <a:srgbClr val="000000"/>
                </a:solidFill>
                <a:latin typeface="Helvetica" pitchFamily="2" charset="0"/>
              </a:rPr>
              <a:t> </a:t>
            </a:r>
            <a:r>
              <a:rPr lang="vi-VN" i="1" dirty="0">
                <a:solidFill>
                  <a:srgbClr val="000000"/>
                </a:solidFill>
                <a:latin typeface="Helvetica" pitchFamily="2" charset="0"/>
              </a:rPr>
              <a:t>operators,</a:t>
            </a:r>
            <a:r>
              <a:rPr lang="vi-VN" dirty="0">
                <a:solidFill>
                  <a:srgbClr val="000000"/>
                </a:solidFill>
                <a:latin typeface="Helvetica" pitchFamily="2" charset="0"/>
              </a:rPr>
              <a:t> </a:t>
            </a:r>
            <a:r>
              <a:rPr lang="vi-VN" i="1" dirty="0">
                <a:solidFill>
                  <a:srgbClr val="000000"/>
                </a:solidFill>
                <a:latin typeface="Helvetica" pitchFamily="2" charset="0"/>
              </a:rPr>
              <a:t>ví</a:t>
            </a:r>
            <a:r>
              <a:rPr lang="vi-VN" dirty="0">
                <a:solidFill>
                  <a:srgbClr val="000000"/>
                </a:solidFill>
                <a:latin typeface="Helvetica" pitchFamily="2" charset="0"/>
              </a:rPr>
              <a:t> </a:t>
            </a:r>
            <a:r>
              <a:rPr lang="vi-VN" i="1" dirty="0">
                <a:solidFill>
                  <a:srgbClr val="000000"/>
                </a:solidFill>
                <a:latin typeface="Helvetica" pitchFamily="2" charset="0"/>
              </a:rPr>
              <a:t>dụ</a:t>
            </a:r>
            <a:r>
              <a:rPr lang="vi-VN" dirty="0">
                <a:solidFill>
                  <a:srgbClr val="000000"/>
                </a:solidFill>
                <a:latin typeface="Helvetica" pitchFamily="2" charset="0"/>
              </a:rPr>
              <a:t> </a:t>
            </a:r>
            <a:r>
              <a:rPr lang="vi-VN" i="1" dirty="0">
                <a:solidFill>
                  <a:srgbClr val="000000"/>
                </a:solidFill>
                <a:latin typeface="Helvetica" pitchFamily="2" charset="0"/>
              </a:rPr>
              <a:t>cần</a:t>
            </a:r>
            <a:r>
              <a:rPr lang="vi-VN" dirty="0">
                <a:solidFill>
                  <a:srgbClr val="000000"/>
                </a:solidFill>
                <a:latin typeface="Helvetica" pitchFamily="2" charset="0"/>
              </a:rPr>
              <a:t> </a:t>
            </a:r>
            <a:r>
              <a:rPr lang="vi-VN" i="1" dirty="0">
                <a:solidFill>
                  <a:srgbClr val="000000"/>
                </a:solidFill>
                <a:latin typeface="Helvetica" pitchFamily="2" charset="0"/>
              </a:rPr>
              <a:t>có</a:t>
            </a:r>
            <a:r>
              <a:rPr lang="vi-VN" dirty="0">
                <a:solidFill>
                  <a:srgbClr val="000000"/>
                </a:solidFill>
                <a:latin typeface="Helvetica" pitchFamily="2" charset="0"/>
              </a:rPr>
              <a:t> </a:t>
            </a:r>
            <a:r>
              <a:rPr lang="vi-VN" i="1" dirty="0">
                <a:solidFill>
                  <a:srgbClr val="000000"/>
                </a:solidFill>
                <a:latin typeface="Helvetica" pitchFamily="2" charset="0"/>
              </a:rPr>
              <a:t>FPGA</a:t>
            </a:r>
            <a:r>
              <a:rPr lang="vi-VN" dirty="0">
                <a:solidFill>
                  <a:srgbClr val="000000"/>
                </a:solidFill>
                <a:latin typeface="Helvetica" pitchFamily="2" charset="0"/>
              </a:rPr>
              <a:t> </a:t>
            </a:r>
            <a:r>
              <a:rPr lang="vi-VN" i="1" dirty="0">
                <a:solidFill>
                  <a:srgbClr val="000000"/>
                </a:solidFill>
                <a:latin typeface="Helvetica" pitchFamily="2" charset="0"/>
              </a:rPr>
              <a:t>có</a:t>
            </a:r>
            <a:r>
              <a:rPr lang="vi-VN" dirty="0">
                <a:solidFill>
                  <a:srgbClr val="000000"/>
                </a:solidFill>
                <a:latin typeface="Helvetica" pitchFamily="2" charset="0"/>
              </a:rPr>
              <a:t> </a:t>
            </a:r>
            <a:r>
              <a:rPr lang="vi-VN" i="1" dirty="0">
                <a:solidFill>
                  <a:srgbClr val="000000"/>
                </a:solidFill>
                <a:latin typeface="Helvetica" pitchFamily="2" charset="0"/>
              </a:rPr>
              <a:t>hỗ</a:t>
            </a:r>
            <a:r>
              <a:rPr lang="vi-VN" dirty="0">
                <a:solidFill>
                  <a:srgbClr val="000000"/>
                </a:solidFill>
                <a:latin typeface="Helvetica" pitchFamily="2" charset="0"/>
              </a:rPr>
              <a:t> </a:t>
            </a:r>
            <a:r>
              <a:rPr lang="vi-VN" i="1" dirty="0">
                <a:solidFill>
                  <a:srgbClr val="000000"/>
                </a:solidFill>
                <a:latin typeface="Helvetica" pitchFamily="2" charset="0"/>
              </a:rPr>
              <a:t>trợ</a:t>
            </a:r>
            <a:r>
              <a:rPr lang="vi-VN" dirty="0">
                <a:solidFill>
                  <a:srgbClr val="000000"/>
                </a:solidFill>
                <a:latin typeface="Helvetica" pitchFamily="2" charset="0"/>
              </a:rPr>
              <a:t> </a:t>
            </a:r>
            <a:r>
              <a:rPr lang="vi-VN" i="1" dirty="0">
                <a:solidFill>
                  <a:srgbClr val="000000"/>
                </a:solidFill>
                <a:latin typeface="Helvetica" pitchFamily="2" charset="0"/>
              </a:rPr>
              <a:t>bộ</a:t>
            </a:r>
            <a:r>
              <a:rPr lang="vi-VN" dirty="0">
                <a:solidFill>
                  <a:srgbClr val="000000"/>
                </a:solidFill>
                <a:latin typeface="Helvetica" pitchFamily="2" charset="0"/>
              </a:rPr>
              <a:t> </a:t>
            </a:r>
            <a:r>
              <a:rPr lang="vi-VN" i="1" dirty="0">
                <a:solidFill>
                  <a:srgbClr val="000000"/>
                </a:solidFill>
                <a:latin typeface="Helvetica" pitchFamily="2" charset="0"/>
              </a:rPr>
              <a:t>nhân</a:t>
            </a:r>
            <a:r>
              <a:rPr lang="vi-VN" dirty="0">
                <a:solidFill>
                  <a:srgbClr val="000000"/>
                </a:solidFill>
                <a:latin typeface="Helvetica" pitchFamily="2" charset="0"/>
              </a:rPr>
              <a:t> </a:t>
            </a:r>
            <a:r>
              <a:rPr lang="vi-VN" i="1" dirty="0">
                <a:solidFill>
                  <a:srgbClr val="000000"/>
                </a:solidFill>
                <a:latin typeface="Helvetica" pitchFamily="2" charset="0"/>
              </a:rPr>
              <a:t>mới</a:t>
            </a:r>
            <a:r>
              <a:rPr lang="vi-VN" dirty="0">
                <a:solidFill>
                  <a:srgbClr val="000000"/>
                </a:solidFill>
                <a:latin typeface="Helvetica" pitchFamily="2" charset="0"/>
              </a:rPr>
              <a:t> </a:t>
            </a:r>
            <a:r>
              <a:rPr lang="vi-VN" i="1" dirty="0">
                <a:solidFill>
                  <a:srgbClr val="000000"/>
                </a:solidFill>
                <a:latin typeface="Helvetica" pitchFamily="2" charset="0"/>
              </a:rPr>
              <a:t>nên</a:t>
            </a:r>
            <a:r>
              <a:rPr lang="vi-VN" dirty="0">
                <a:solidFill>
                  <a:srgbClr val="000000"/>
                </a:solidFill>
                <a:latin typeface="Helvetica" pitchFamily="2" charset="0"/>
              </a:rPr>
              <a:t> </a:t>
            </a:r>
            <a:r>
              <a:rPr lang="vi-VN" i="1" dirty="0">
                <a:solidFill>
                  <a:srgbClr val="000000"/>
                </a:solidFill>
                <a:latin typeface="Helvetica" pitchFamily="2" charset="0"/>
              </a:rPr>
              <a:t>sử</a:t>
            </a:r>
            <a:r>
              <a:rPr lang="vi-VN" dirty="0">
                <a:solidFill>
                  <a:srgbClr val="000000"/>
                </a:solidFill>
                <a:latin typeface="Helvetica" pitchFamily="2" charset="0"/>
              </a:rPr>
              <a:t> </a:t>
            </a:r>
            <a:r>
              <a:rPr lang="vi-VN" i="1" dirty="0">
                <a:solidFill>
                  <a:srgbClr val="000000"/>
                </a:solidFill>
                <a:latin typeface="Helvetica" pitchFamily="2" charset="0"/>
              </a:rPr>
              <a:t>dụng</a:t>
            </a:r>
            <a:r>
              <a:rPr lang="vi-VN" dirty="0">
                <a:solidFill>
                  <a:srgbClr val="000000"/>
                </a:solidFill>
                <a:latin typeface="Helvetica" pitchFamily="2" charset="0"/>
              </a:rPr>
              <a:t> </a:t>
            </a:r>
            <a:r>
              <a:rPr lang="vi-VN" i="1" dirty="0">
                <a:solidFill>
                  <a:srgbClr val="000000"/>
                </a:solidFill>
                <a:latin typeface="Helvetica" pitchFamily="2" charset="0"/>
              </a:rPr>
              <a:t>phép</a:t>
            </a:r>
            <a:r>
              <a:rPr lang="vi-VN" dirty="0">
                <a:solidFill>
                  <a:srgbClr val="000000"/>
                </a:solidFill>
                <a:latin typeface="Helvetica" pitchFamily="2" charset="0"/>
              </a:rPr>
              <a:t> </a:t>
            </a:r>
            <a:r>
              <a:rPr lang="vi-VN" i="1" dirty="0">
                <a:solidFill>
                  <a:srgbClr val="000000"/>
                </a:solidFill>
                <a:latin typeface="Helvetica" pitchFamily="2" charset="0"/>
              </a:rPr>
              <a:t>*</a:t>
            </a:r>
            <a:r>
              <a:rPr lang="vi-VN" dirty="0">
                <a:solidFill>
                  <a:srgbClr val="000000"/>
                </a:solidFill>
                <a:latin typeface="Helvetica" pitchFamily="2" charset="0"/>
              </a:rPr>
              <a:t> </a:t>
            </a:r>
            <a:r>
              <a:rPr lang="vi-VN" i="1" dirty="0">
                <a:solidFill>
                  <a:srgbClr val="000000"/>
                </a:solidFill>
                <a:latin typeface="Helvetica" pitchFamily="2" charset="0"/>
              </a:rPr>
              <a:t>khi</a:t>
            </a:r>
            <a:r>
              <a:rPr lang="vi-VN" dirty="0">
                <a:solidFill>
                  <a:srgbClr val="000000"/>
                </a:solidFill>
                <a:latin typeface="Helvetica" pitchFamily="2" charset="0"/>
              </a:rPr>
              <a:t> </a:t>
            </a:r>
            <a:r>
              <a:rPr lang="vi-VN" b="1" i="1" dirty="0">
                <a:solidFill>
                  <a:srgbClr val="000000"/>
                </a:solidFill>
                <a:latin typeface="Helvetica" pitchFamily="2" charset="0"/>
              </a:rPr>
              <a:t>assign</a:t>
            </a:r>
            <a:r>
              <a:rPr lang="vi-VN" i="1" dirty="0">
                <a:solidFill>
                  <a:srgbClr val="000000"/>
                </a:solidFill>
                <a:latin typeface="Helvetica" pitchFamily="2" charset="0"/>
              </a:rPr>
              <a:t>.</a:t>
            </a:r>
            <a:endParaRPr lang="vi-VN" dirty="0">
              <a:solidFill>
                <a:srgbClr val="000000"/>
              </a:solidFill>
              <a:latin typeface="Helvetica" pitchFamily="2" charset="0"/>
            </a:endParaRPr>
          </a:p>
          <a:p>
            <a:pPr marL="285750" indent="-285750">
              <a:buFont typeface="Wingdings" pitchFamily="2" charset="2"/>
              <a:buChar char="v"/>
            </a:pPr>
            <a:r>
              <a:rPr lang="vi-VN" i="1" dirty="0">
                <a:solidFill>
                  <a:srgbClr val="000000"/>
                </a:solidFill>
                <a:latin typeface="Helvetica" pitchFamily="2" charset="0"/>
              </a:rPr>
              <a:t>Phép</a:t>
            </a:r>
            <a:r>
              <a:rPr lang="vi-VN" dirty="0">
                <a:solidFill>
                  <a:srgbClr val="000000"/>
                </a:solidFill>
                <a:latin typeface="Helvetica" pitchFamily="2" charset="0"/>
              </a:rPr>
              <a:t> </a:t>
            </a:r>
            <a:r>
              <a:rPr lang="vi-VN" i="1" dirty="0">
                <a:solidFill>
                  <a:srgbClr val="000000"/>
                </a:solidFill>
                <a:latin typeface="Helvetica" pitchFamily="2" charset="0"/>
              </a:rPr>
              <a:t>toán</a:t>
            </a:r>
            <a:r>
              <a:rPr lang="vi-VN" dirty="0">
                <a:solidFill>
                  <a:srgbClr val="000000"/>
                </a:solidFill>
                <a:latin typeface="Helvetica" pitchFamily="2" charset="0"/>
              </a:rPr>
              <a:t> </a:t>
            </a:r>
            <a:r>
              <a:rPr lang="vi-VN" i="1" dirty="0">
                <a:solidFill>
                  <a:srgbClr val="000000"/>
                </a:solidFill>
                <a:latin typeface="Helvetica" pitchFamily="2" charset="0"/>
              </a:rPr>
              <a:t>+</a:t>
            </a:r>
            <a:r>
              <a:rPr lang="vi-VN" dirty="0">
                <a:solidFill>
                  <a:srgbClr val="000000"/>
                </a:solidFill>
                <a:latin typeface="Helvetica" pitchFamily="2" charset="0"/>
              </a:rPr>
              <a:t> </a:t>
            </a:r>
            <a:r>
              <a:rPr lang="vi-VN" i="1" dirty="0">
                <a:solidFill>
                  <a:srgbClr val="000000"/>
                </a:solidFill>
                <a:latin typeface="Helvetica" pitchFamily="2" charset="0"/>
              </a:rPr>
              <a:t>và</a:t>
            </a:r>
            <a:r>
              <a:rPr lang="vi-VN" dirty="0">
                <a:solidFill>
                  <a:srgbClr val="000000"/>
                </a:solidFill>
                <a:latin typeface="SimSun" panose="02010600030101010101" pitchFamily="2" charset="-122"/>
                <a:ea typeface="SimSun" panose="02010600030101010101" pitchFamily="2" charset="-122"/>
              </a:rPr>
              <a:t>﹣</a:t>
            </a:r>
            <a:r>
              <a:rPr lang="vi-VN" i="1" dirty="0">
                <a:solidFill>
                  <a:srgbClr val="000000"/>
                </a:solidFill>
                <a:latin typeface="Helvetica" pitchFamily="2" charset="0"/>
              </a:rPr>
              <a:t>thì</a:t>
            </a:r>
            <a:r>
              <a:rPr lang="vi-VN" dirty="0">
                <a:solidFill>
                  <a:srgbClr val="000000"/>
                </a:solidFill>
                <a:latin typeface="Helvetica" pitchFamily="2" charset="0"/>
              </a:rPr>
              <a:t> </a:t>
            </a:r>
            <a:r>
              <a:rPr lang="vi-VN" i="1" dirty="0">
                <a:solidFill>
                  <a:srgbClr val="000000"/>
                </a:solidFill>
                <a:latin typeface="Helvetica" pitchFamily="2" charset="0"/>
              </a:rPr>
              <a:t>hầu</a:t>
            </a:r>
            <a:r>
              <a:rPr lang="vi-VN" dirty="0">
                <a:solidFill>
                  <a:srgbClr val="000000"/>
                </a:solidFill>
                <a:latin typeface="Helvetica" pitchFamily="2" charset="0"/>
              </a:rPr>
              <a:t> </a:t>
            </a:r>
            <a:r>
              <a:rPr lang="vi-VN" i="1" dirty="0">
                <a:solidFill>
                  <a:srgbClr val="000000"/>
                </a:solidFill>
                <a:latin typeface="Helvetica" pitchFamily="2" charset="0"/>
              </a:rPr>
              <a:t>hết</a:t>
            </a:r>
            <a:r>
              <a:rPr lang="vi-VN" dirty="0">
                <a:solidFill>
                  <a:srgbClr val="000000"/>
                </a:solidFill>
                <a:latin typeface="Helvetica" pitchFamily="2" charset="0"/>
              </a:rPr>
              <a:t> </a:t>
            </a:r>
            <a:r>
              <a:rPr lang="vi-VN" i="1" dirty="0">
                <a:solidFill>
                  <a:srgbClr val="000000"/>
                </a:solidFill>
                <a:latin typeface="Helvetica" pitchFamily="2" charset="0"/>
              </a:rPr>
              <a:t>đều</a:t>
            </a:r>
            <a:r>
              <a:rPr lang="vi-VN" dirty="0">
                <a:solidFill>
                  <a:srgbClr val="000000"/>
                </a:solidFill>
                <a:latin typeface="Helvetica" pitchFamily="2" charset="0"/>
              </a:rPr>
              <a:t> </a:t>
            </a:r>
            <a:r>
              <a:rPr lang="vi-VN" i="1" dirty="0">
                <a:solidFill>
                  <a:srgbClr val="000000"/>
                </a:solidFill>
                <a:latin typeface="Helvetica" pitchFamily="2" charset="0"/>
              </a:rPr>
              <a:t>được</a:t>
            </a:r>
            <a:r>
              <a:rPr lang="vi-VN" dirty="0">
                <a:solidFill>
                  <a:srgbClr val="000000"/>
                </a:solidFill>
                <a:latin typeface="Helvetica" pitchFamily="2" charset="0"/>
              </a:rPr>
              <a:t> </a:t>
            </a:r>
            <a:r>
              <a:rPr lang="vi-VN" i="1" dirty="0">
                <a:solidFill>
                  <a:srgbClr val="000000"/>
                </a:solidFill>
                <a:latin typeface="Helvetica" pitchFamily="2" charset="0"/>
              </a:rPr>
              <a:t>hỗ</a:t>
            </a:r>
            <a:r>
              <a:rPr lang="vi-VN" dirty="0">
                <a:solidFill>
                  <a:srgbClr val="000000"/>
                </a:solidFill>
                <a:latin typeface="Helvetica" pitchFamily="2" charset="0"/>
              </a:rPr>
              <a:t> </a:t>
            </a:r>
            <a:r>
              <a:rPr lang="vi-VN" i="1" dirty="0">
                <a:solidFill>
                  <a:srgbClr val="000000"/>
                </a:solidFill>
                <a:latin typeface="Helvetica" pitchFamily="2" charset="0"/>
              </a:rPr>
              <a:t>trợ,</a:t>
            </a:r>
            <a:r>
              <a:rPr lang="vi-VN" dirty="0">
                <a:solidFill>
                  <a:srgbClr val="000000"/>
                </a:solidFill>
                <a:latin typeface="Helvetica" pitchFamily="2" charset="0"/>
              </a:rPr>
              <a:t> </a:t>
            </a:r>
            <a:r>
              <a:rPr lang="vi-VN" i="1" dirty="0">
                <a:solidFill>
                  <a:srgbClr val="000000"/>
                </a:solidFill>
                <a:latin typeface="Helvetica" pitchFamily="2" charset="0"/>
              </a:rPr>
              <a:t>nhưng</a:t>
            </a:r>
            <a:r>
              <a:rPr lang="vi-VN" dirty="0">
                <a:solidFill>
                  <a:srgbClr val="000000"/>
                </a:solidFill>
                <a:latin typeface="Helvetica" pitchFamily="2" charset="0"/>
              </a:rPr>
              <a:t> </a:t>
            </a:r>
            <a:r>
              <a:rPr lang="vi-VN" i="1" dirty="0">
                <a:solidFill>
                  <a:srgbClr val="000000"/>
                </a:solidFill>
                <a:latin typeface="Helvetica" pitchFamily="2" charset="0"/>
              </a:rPr>
              <a:t>các</a:t>
            </a:r>
            <a:r>
              <a:rPr lang="vi-VN" dirty="0">
                <a:solidFill>
                  <a:srgbClr val="000000"/>
                </a:solidFill>
                <a:latin typeface="Helvetica" pitchFamily="2" charset="0"/>
              </a:rPr>
              <a:t> </a:t>
            </a:r>
            <a:r>
              <a:rPr lang="vi-VN" i="1" dirty="0">
                <a:solidFill>
                  <a:srgbClr val="000000"/>
                </a:solidFill>
                <a:latin typeface="Helvetica" pitchFamily="2" charset="0"/>
              </a:rPr>
              <a:t>phép</a:t>
            </a:r>
            <a:r>
              <a:rPr lang="vi-VN" dirty="0">
                <a:solidFill>
                  <a:srgbClr val="000000"/>
                </a:solidFill>
                <a:latin typeface="Helvetica" pitchFamily="2" charset="0"/>
              </a:rPr>
              <a:t> </a:t>
            </a:r>
            <a:r>
              <a:rPr lang="vi-VN" i="1" dirty="0">
                <a:solidFill>
                  <a:srgbClr val="000000"/>
                </a:solidFill>
                <a:latin typeface="Helvetica" pitchFamily="2" charset="0"/>
              </a:rPr>
              <a:t>toán</a:t>
            </a:r>
            <a:r>
              <a:rPr lang="vi-VN" dirty="0">
                <a:solidFill>
                  <a:srgbClr val="000000"/>
                </a:solidFill>
                <a:latin typeface="Helvetica" pitchFamily="2" charset="0"/>
              </a:rPr>
              <a:t> </a:t>
            </a:r>
            <a:r>
              <a:rPr lang="vi-VN" i="1" dirty="0">
                <a:solidFill>
                  <a:srgbClr val="000000"/>
                </a:solidFill>
                <a:latin typeface="Helvetica" pitchFamily="2" charset="0"/>
              </a:rPr>
              <a:t>còn</a:t>
            </a:r>
            <a:r>
              <a:rPr lang="vi-VN" dirty="0">
                <a:solidFill>
                  <a:srgbClr val="000000"/>
                </a:solidFill>
                <a:latin typeface="Helvetica" pitchFamily="2" charset="0"/>
              </a:rPr>
              <a:t> </a:t>
            </a:r>
            <a:r>
              <a:rPr lang="vi-VN" i="1" dirty="0">
                <a:solidFill>
                  <a:srgbClr val="000000"/>
                </a:solidFill>
                <a:latin typeface="Helvetica" pitchFamily="2" charset="0"/>
              </a:rPr>
              <a:t>lại</a:t>
            </a:r>
            <a:r>
              <a:rPr lang="vi-VN" dirty="0">
                <a:solidFill>
                  <a:srgbClr val="000000"/>
                </a:solidFill>
                <a:latin typeface="Helvetica" pitchFamily="2" charset="0"/>
              </a:rPr>
              <a:t> </a:t>
            </a:r>
            <a:r>
              <a:rPr lang="vi-VN" i="1" dirty="0">
                <a:solidFill>
                  <a:srgbClr val="000000"/>
                </a:solidFill>
                <a:latin typeface="Helvetica" pitchFamily="2" charset="0"/>
              </a:rPr>
              <a:t>chỉ</a:t>
            </a:r>
            <a:r>
              <a:rPr lang="vi-VN" dirty="0">
                <a:solidFill>
                  <a:srgbClr val="000000"/>
                </a:solidFill>
                <a:latin typeface="Helvetica" pitchFamily="2" charset="0"/>
              </a:rPr>
              <a:t> </a:t>
            </a:r>
            <a:r>
              <a:rPr lang="vi-VN" i="1" dirty="0">
                <a:solidFill>
                  <a:srgbClr val="000000"/>
                </a:solidFill>
                <a:latin typeface="Helvetica" pitchFamily="2" charset="0"/>
              </a:rPr>
              <a:t>nên</a:t>
            </a:r>
            <a:r>
              <a:rPr lang="vi-VN" dirty="0">
                <a:solidFill>
                  <a:srgbClr val="000000"/>
                </a:solidFill>
                <a:latin typeface="Helvetica" pitchFamily="2" charset="0"/>
              </a:rPr>
              <a:t> </a:t>
            </a:r>
            <a:r>
              <a:rPr lang="vi-VN" i="1" dirty="0">
                <a:solidFill>
                  <a:srgbClr val="000000"/>
                </a:solidFill>
                <a:latin typeface="Helvetica" pitchFamily="2" charset="0"/>
              </a:rPr>
              <a:t>sử</a:t>
            </a:r>
            <a:r>
              <a:rPr lang="vi-VN" dirty="0">
                <a:solidFill>
                  <a:srgbClr val="000000"/>
                </a:solidFill>
                <a:latin typeface="Helvetica" pitchFamily="2" charset="0"/>
              </a:rPr>
              <a:t> </a:t>
            </a:r>
            <a:r>
              <a:rPr lang="vi-VN" i="1" dirty="0">
                <a:solidFill>
                  <a:srgbClr val="000000"/>
                </a:solidFill>
                <a:latin typeface="Helvetica" pitchFamily="2" charset="0"/>
              </a:rPr>
              <a:t>dụng</a:t>
            </a:r>
            <a:r>
              <a:rPr lang="vi-VN" dirty="0">
                <a:solidFill>
                  <a:srgbClr val="000000"/>
                </a:solidFill>
                <a:latin typeface="Helvetica" pitchFamily="2" charset="0"/>
              </a:rPr>
              <a:t> </a:t>
            </a:r>
            <a:r>
              <a:rPr lang="vi-VN" i="1" dirty="0">
                <a:solidFill>
                  <a:srgbClr val="000000"/>
                </a:solidFill>
                <a:latin typeface="Helvetica" pitchFamily="2" charset="0"/>
              </a:rPr>
              <a:t>đặng</a:t>
            </a:r>
            <a:r>
              <a:rPr lang="vi-VN" dirty="0">
                <a:solidFill>
                  <a:srgbClr val="000000"/>
                </a:solidFill>
                <a:latin typeface="Helvetica" pitchFamily="2" charset="0"/>
              </a:rPr>
              <a:t> </a:t>
            </a:r>
            <a:r>
              <a:rPr lang="vi-VN" i="1" dirty="0">
                <a:solidFill>
                  <a:srgbClr val="000000"/>
                </a:solidFill>
                <a:latin typeface="Helvetica" pitchFamily="2" charset="0"/>
              </a:rPr>
              <a:t>tính</a:t>
            </a:r>
            <a:r>
              <a:rPr lang="vi-VN" dirty="0">
                <a:solidFill>
                  <a:srgbClr val="000000"/>
                </a:solidFill>
                <a:latin typeface="Helvetica" pitchFamily="2" charset="0"/>
              </a:rPr>
              <a:t> </a:t>
            </a:r>
            <a:r>
              <a:rPr lang="vi-VN" i="1" dirty="0">
                <a:solidFill>
                  <a:srgbClr val="000000"/>
                </a:solidFill>
                <a:latin typeface="Helvetica" pitchFamily="2" charset="0"/>
              </a:rPr>
              <a:t>toán</a:t>
            </a:r>
            <a:r>
              <a:rPr lang="vi-VN" dirty="0">
                <a:solidFill>
                  <a:srgbClr val="000000"/>
                </a:solidFill>
                <a:latin typeface="Helvetica" pitchFamily="2" charset="0"/>
              </a:rPr>
              <a:t> </a:t>
            </a:r>
            <a:r>
              <a:rPr lang="vi-VN" i="1" dirty="0">
                <a:solidFill>
                  <a:srgbClr val="000000"/>
                </a:solidFill>
                <a:latin typeface="Helvetica" pitchFamily="2" charset="0"/>
              </a:rPr>
              <a:t>số</a:t>
            </a:r>
            <a:r>
              <a:rPr lang="vi-VN" dirty="0">
                <a:solidFill>
                  <a:srgbClr val="000000"/>
                </a:solidFill>
                <a:latin typeface="Helvetica" pitchFamily="2" charset="0"/>
              </a:rPr>
              <a:t> </a:t>
            </a:r>
            <a:r>
              <a:rPr lang="vi-VN" i="1" dirty="0">
                <a:solidFill>
                  <a:srgbClr val="000000"/>
                </a:solidFill>
                <a:latin typeface="Helvetica" pitchFamily="2" charset="0"/>
              </a:rPr>
              <a:t>học,</a:t>
            </a:r>
            <a:r>
              <a:rPr lang="vi-VN" dirty="0">
                <a:solidFill>
                  <a:srgbClr val="000000"/>
                </a:solidFill>
                <a:latin typeface="Helvetica" pitchFamily="2" charset="0"/>
              </a:rPr>
              <a:t> </a:t>
            </a:r>
            <a:r>
              <a:rPr lang="vi-VN" i="1" dirty="0">
                <a:solidFill>
                  <a:srgbClr val="000000"/>
                </a:solidFill>
                <a:latin typeface="Helvetica" pitchFamily="2" charset="0"/>
              </a:rPr>
              <a:t>ví</a:t>
            </a:r>
            <a:r>
              <a:rPr lang="vi-VN" dirty="0">
                <a:solidFill>
                  <a:srgbClr val="000000"/>
                </a:solidFill>
                <a:latin typeface="Helvetica" pitchFamily="2" charset="0"/>
              </a:rPr>
              <a:t> </a:t>
            </a:r>
            <a:r>
              <a:rPr lang="vi-VN" i="1" dirty="0">
                <a:solidFill>
                  <a:srgbClr val="000000"/>
                </a:solidFill>
                <a:latin typeface="Helvetica" pitchFamily="2" charset="0"/>
              </a:rPr>
              <a:t>dụ</a:t>
            </a:r>
            <a:r>
              <a:rPr lang="vi-VN" dirty="0">
                <a:solidFill>
                  <a:srgbClr val="000000"/>
                </a:solidFill>
                <a:latin typeface="Helvetica" pitchFamily="2" charset="0"/>
              </a:rPr>
              <a:t> </a:t>
            </a:r>
            <a:r>
              <a:rPr lang="vi-VN" i="1" dirty="0">
                <a:solidFill>
                  <a:srgbClr val="000000"/>
                </a:solidFill>
                <a:latin typeface="Helvetica" pitchFamily="2" charset="0"/>
              </a:rPr>
              <a:t>các</a:t>
            </a:r>
            <a:r>
              <a:rPr lang="vi-VN" dirty="0">
                <a:solidFill>
                  <a:srgbClr val="000000"/>
                </a:solidFill>
                <a:latin typeface="Helvetica" pitchFamily="2" charset="0"/>
              </a:rPr>
              <a:t> </a:t>
            </a:r>
            <a:r>
              <a:rPr lang="vi-VN" i="1" dirty="0">
                <a:solidFill>
                  <a:srgbClr val="000000"/>
                </a:solidFill>
                <a:latin typeface="Helvetica" pitchFamily="2" charset="0"/>
              </a:rPr>
              <a:t>thông</a:t>
            </a:r>
            <a:r>
              <a:rPr lang="vi-VN" dirty="0">
                <a:solidFill>
                  <a:srgbClr val="000000"/>
                </a:solidFill>
                <a:latin typeface="Helvetica" pitchFamily="2" charset="0"/>
              </a:rPr>
              <a:t> </a:t>
            </a:r>
            <a:r>
              <a:rPr lang="vi-VN" i="1" dirty="0">
                <a:solidFill>
                  <a:srgbClr val="000000"/>
                </a:solidFill>
                <a:latin typeface="Helvetica" pitchFamily="2" charset="0"/>
              </a:rPr>
              <a:t>số,</a:t>
            </a:r>
            <a:r>
              <a:rPr lang="vi-VN" dirty="0">
                <a:solidFill>
                  <a:srgbClr val="000000"/>
                </a:solidFill>
                <a:latin typeface="Helvetica" pitchFamily="2" charset="0"/>
              </a:rPr>
              <a:t> </a:t>
            </a:r>
            <a:r>
              <a:rPr lang="vi-VN" i="1" dirty="0">
                <a:solidFill>
                  <a:srgbClr val="000000"/>
                </a:solidFill>
                <a:latin typeface="Helvetica" pitchFamily="2" charset="0"/>
              </a:rPr>
              <a:t>thay</a:t>
            </a:r>
            <a:r>
              <a:rPr lang="vi-VN" dirty="0">
                <a:solidFill>
                  <a:srgbClr val="000000"/>
                </a:solidFill>
                <a:latin typeface="Helvetica" pitchFamily="2" charset="0"/>
              </a:rPr>
              <a:t> </a:t>
            </a:r>
            <a:r>
              <a:rPr lang="vi-VN" i="1" dirty="0">
                <a:solidFill>
                  <a:srgbClr val="000000"/>
                </a:solidFill>
                <a:latin typeface="Helvetica" pitchFamily="2" charset="0"/>
              </a:rPr>
              <a:t>vì</a:t>
            </a:r>
            <a:r>
              <a:rPr lang="vi-VN" dirty="0">
                <a:solidFill>
                  <a:srgbClr val="000000"/>
                </a:solidFill>
                <a:latin typeface="Helvetica" pitchFamily="2" charset="0"/>
              </a:rPr>
              <a:t> </a:t>
            </a:r>
            <a:r>
              <a:rPr lang="vi-VN" i="1" dirty="0">
                <a:solidFill>
                  <a:srgbClr val="000000"/>
                </a:solidFill>
                <a:latin typeface="Helvetica" pitchFamily="2" charset="0"/>
              </a:rPr>
              <a:t>dùng</a:t>
            </a:r>
            <a:r>
              <a:rPr lang="vi-VN" dirty="0">
                <a:solidFill>
                  <a:srgbClr val="000000"/>
                </a:solidFill>
                <a:latin typeface="Helvetica" pitchFamily="2" charset="0"/>
              </a:rPr>
              <a:t> </a:t>
            </a:r>
            <a:r>
              <a:rPr lang="vi-VN" i="1" dirty="0">
                <a:solidFill>
                  <a:srgbClr val="000000"/>
                </a:solidFill>
                <a:latin typeface="Helvetica" pitchFamily="2" charset="0"/>
              </a:rPr>
              <a:t>trong</a:t>
            </a:r>
            <a:r>
              <a:rPr lang="vi-VN" dirty="0">
                <a:solidFill>
                  <a:srgbClr val="000000"/>
                </a:solidFill>
                <a:latin typeface="Helvetica" pitchFamily="2" charset="0"/>
              </a:rPr>
              <a:t> </a:t>
            </a:r>
            <a:r>
              <a:rPr lang="vi-VN" b="1" i="1" dirty="0">
                <a:solidFill>
                  <a:srgbClr val="000000"/>
                </a:solidFill>
                <a:latin typeface="Helvetica" pitchFamily="2" charset="0"/>
              </a:rPr>
              <a:t>assign</a:t>
            </a:r>
            <a:r>
              <a:rPr lang="vi-VN" i="1" dirty="0">
                <a:solidFill>
                  <a:srgbClr val="000000"/>
                </a:solidFill>
                <a:latin typeface="Helvetica" pitchFamily="2" charset="0"/>
              </a:rPr>
              <a:t>.</a:t>
            </a:r>
            <a:endParaRPr lang="vi-VN" dirty="0">
              <a:solidFill>
                <a:srgbClr val="000000"/>
              </a:solidFill>
              <a:effectLst/>
              <a:latin typeface="Helvetica" pitchFamily="2" charset="0"/>
            </a:endParaRPr>
          </a:p>
        </p:txBody>
      </p:sp>
      <p:sp>
        <p:nvSpPr>
          <p:cNvPr id="8" name="Project Status">
            <a:extLst>
              <a:ext uri="{FF2B5EF4-FFF2-40B4-BE49-F238E27FC236}">
                <a16:creationId xmlns:a16="http://schemas.microsoft.com/office/drawing/2014/main" id="{44C236AF-625B-4443-AE0A-7401ECAB10FA}"/>
              </a:ext>
            </a:extLst>
          </p:cNvPr>
          <p:cNvSpPr txBox="1"/>
          <p:nvPr/>
        </p:nvSpPr>
        <p:spPr>
          <a:xfrm>
            <a:off x="244785" y="3421009"/>
            <a:ext cx="7737389"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VN" sz="2200" b="1" dirty="0">
                <a:solidFill>
                  <a:srgbClr val="302280"/>
                </a:solidFill>
              </a:rPr>
              <a:t>3.7 Conditional operators – Phép toán điều kiện</a:t>
            </a:r>
          </a:p>
        </p:txBody>
      </p:sp>
      <p:sp>
        <p:nvSpPr>
          <p:cNvPr id="6" name="Rectangle 5">
            <a:extLst>
              <a:ext uri="{FF2B5EF4-FFF2-40B4-BE49-F238E27FC236}">
                <a16:creationId xmlns:a16="http://schemas.microsoft.com/office/drawing/2014/main" id="{EED8CEBA-42DA-484B-8207-1F0EA3564291}"/>
              </a:ext>
            </a:extLst>
          </p:cNvPr>
          <p:cNvSpPr/>
          <p:nvPr/>
        </p:nvSpPr>
        <p:spPr>
          <a:xfrm>
            <a:off x="87549" y="3823519"/>
            <a:ext cx="12003931" cy="646331"/>
          </a:xfrm>
          <a:prstGeom prst="rect">
            <a:avLst/>
          </a:prstGeom>
        </p:spPr>
        <p:txBody>
          <a:bodyPr wrap="square">
            <a:spAutoFit/>
          </a:bodyPr>
          <a:lstStyle/>
          <a:p>
            <a:pPr marL="285750" indent="-285750">
              <a:buFont typeface="Courier New" panose="02070309020205020404" pitchFamily="49" charset="0"/>
              <a:buChar char="o"/>
            </a:pPr>
            <a:r>
              <a:rPr lang="vi-VN" dirty="0">
                <a:solidFill>
                  <a:srgbClr val="000000"/>
                </a:solidFill>
                <a:latin typeface="Helvetica" pitchFamily="2" charset="0"/>
              </a:rPr>
              <a:t>Phép toán điều kiện là cách ngắn gọn thay vì tạo một bộ mux và sử dụng nó. Phép toán này có dạng giống như trong C.</a:t>
            </a:r>
            <a:endParaRPr lang="vi-VN" dirty="0">
              <a:solidFill>
                <a:srgbClr val="000000"/>
              </a:solidFill>
              <a:effectLst/>
              <a:latin typeface="Helvetica" pitchFamily="2" charset="0"/>
            </a:endParaRPr>
          </a:p>
        </p:txBody>
      </p:sp>
      <p:pic>
        <p:nvPicPr>
          <p:cNvPr id="7" name="Picture 6">
            <a:extLst>
              <a:ext uri="{FF2B5EF4-FFF2-40B4-BE49-F238E27FC236}">
                <a16:creationId xmlns:a16="http://schemas.microsoft.com/office/drawing/2014/main" id="{AF502AA3-71EE-FF4F-92F5-0F9446170B40}"/>
              </a:ext>
            </a:extLst>
          </p:cNvPr>
          <p:cNvPicPr>
            <a:picLocks noChangeAspect="1"/>
          </p:cNvPicPr>
          <p:nvPr/>
        </p:nvPicPr>
        <p:blipFill>
          <a:blip r:embed="rId5"/>
          <a:stretch>
            <a:fillRect/>
          </a:stretch>
        </p:blipFill>
        <p:spPr>
          <a:xfrm>
            <a:off x="3261359" y="4186247"/>
            <a:ext cx="5669280" cy="1730784"/>
          </a:xfrm>
          <a:prstGeom prst="rect">
            <a:avLst/>
          </a:prstGeom>
        </p:spPr>
      </p:pic>
      <p:sp>
        <p:nvSpPr>
          <p:cNvPr id="9" name="Rectangle 8">
            <a:extLst>
              <a:ext uri="{FF2B5EF4-FFF2-40B4-BE49-F238E27FC236}">
                <a16:creationId xmlns:a16="http://schemas.microsoft.com/office/drawing/2014/main" id="{A6FD0478-B1AA-9249-86EF-47BBCB8C113E}"/>
              </a:ext>
            </a:extLst>
          </p:cNvPr>
          <p:cNvSpPr/>
          <p:nvPr/>
        </p:nvSpPr>
        <p:spPr>
          <a:xfrm>
            <a:off x="17820" y="5956593"/>
            <a:ext cx="12130420" cy="646331"/>
          </a:xfrm>
          <a:prstGeom prst="rect">
            <a:avLst/>
          </a:prstGeom>
        </p:spPr>
        <p:txBody>
          <a:bodyPr wrap="square">
            <a:spAutoFit/>
          </a:bodyPr>
          <a:lstStyle/>
          <a:p>
            <a:pPr marL="285750" indent="-285750">
              <a:buFont typeface="Wingdings" pitchFamily="2" charset="2"/>
              <a:buChar char="v"/>
            </a:pPr>
            <a:r>
              <a:rPr lang="vi-VN" i="1" dirty="0">
                <a:solidFill>
                  <a:srgbClr val="000000"/>
                </a:solidFill>
                <a:latin typeface="Helvetica" pitchFamily="2" charset="0"/>
              </a:rPr>
              <a:t>Condition</a:t>
            </a:r>
            <a:r>
              <a:rPr lang="vi-VN" dirty="0">
                <a:solidFill>
                  <a:srgbClr val="000000"/>
                </a:solidFill>
                <a:latin typeface="Helvetica" pitchFamily="2" charset="0"/>
              </a:rPr>
              <a:t> </a:t>
            </a:r>
            <a:r>
              <a:rPr lang="vi-VN" i="1" dirty="0">
                <a:solidFill>
                  <a:srgbClr val="000000"/>
                </a:solidFill>
                <a:latin typeface="Helvetica" pitchFamily="2" charset="0"/>
              </a:rPr>
              <a:t>phải</a:t>
            </a:r>
            <a:r>
              <a:rPr lang="vi-VN" dirty="0">
                <a:solidFill>
                  <a:srgbClr val="000000"/>
                </a:solidFill>
                <a:latin typeface="Helvetica" pitchFamily="2" charset="0"/>
              </a:rPr>
              <a:t> </a:t>
            </a:r>
            <a:r>
              <a:rPr lang="vi-VN" i="1" dirty="0">
                <a:solidFill>
                  <a:srgbClr val="000000"/>
                </a:solidFill>
                <a:latin typeface="Helvetica" pitchFamily="2" charset="0"/>
              </a:rPr>
              <a:t>mang</a:t>
            </a:r>
            <a:r>
              <a:rPr lang="vi-VN" dirty="0">
                <a:solidFill>
                  <a:srgbClr val="000000"/>
                </a:solidFill>
                <a:latin typeface="Helvetica" pitchFamily="2" charset="0"/>
              </a:rPr>
              <a:t> </a:t>
            </a:r>
            <a:r>
              <a:rPr lang="vi-VN" i="1" dirty="0">
                <a:solidFill>
                  <a:srgbClr val="000000"/>
                </a:solidFill>
                <a:latin typeface="Helvetica" pitchFamily="2" charset="0"/>
              </a:rPr>
              <a:t>giá</a:t>
            </a:r>
            <a:r>
              <a:rPr lang="vi-VN" dirty="0">
                <a:solidFill>
                  <a:srgbClr val="000000"/>
                </a:solidFill>
                <a:latin typeface="Helvetica" pitchFamily="2" charset="0"/>
              </a:rPr>
              <a:t> </a:t>
            </a:r>
            <a:r>
              <a:rPr lang="vi-VN" i="1" dirty="0">
                <a:solidFill>
                  <a:srgbClr val="000000"/>
                </a:solidFill>
                <a:latin typeface="Helvetica" pitchFamily="2" charset="0"/>
              </a:rPr>
              <a:t>trị</a:t>
            </a:r>
            <a:r>
              <a:rPr lang="vi-VN" dirty="0">
                <a:solidFill>
                  <a:srgbClr val="000000"/>
                </a:solidFill>
                <a:latin typeface="Helvetica" pitchFamily="2" charset="0"/>
              </a:rPr>
              <a:t> </a:t>
            </a:r>
            <a:r>
              <a:rPr lang="vi-VN" i="1" dirty="0">
                <a:solidFill>
                  <a:srgbClr val="000000"/>
                </a:solidFill>
                <a:latin typeface="Helvetica" pitchFamily="2" charset="0"/>
              </a:rPr>
              <a:t>true/false,</a:t>
            </a:r>
            <a:r>
              <a:rPr lang="vi-VN" dirty="0">
                <a:solidFill>
                  <a:srgbClr val="000000"/>
                </a:solidFill>
                <a:latin typeface="Helvetica" pitchFamily="2" charset="0"/>
              </a:rPr>
              <a:t> </a:t>
            </a:r>
            <a:r>
              <a:rPr lang="vi-VN" i="1" dirty="0">
                <a:solidFill>
                  <a:srgbClr val="000000"/>
                </a:solidFill>
                <a:latin typeface="Helvetica" pitchFamily="2" charset="0"/>
              </a:rPr>
              <a:t>nên</a:t>
            </a:r>
            <a:r>
              <a:rPr lang="vi-VN" dirty="0">
                <a:solidFill>
                  <a:srgbClr val="000000"/>
                </a:solidFill>
                <a:latin typeface="Helvetica" pitchFamily="2" charset="0"/>
              </a:rPr>
              <a:t> </a:t>
            </a:r>
            <a:r>
              <a:rPr lang="vi-VN" i="1" dirty="0">
                <a:solidFill>
                  <a:srgbClr val="000000"/>
                </a:solidFill>
                <a:latin typeface="Helvetica" pitchFamily="2" charset="0"/>
              </a:rPr>
              <a:t>cần</a:t>
            </a:r>
            <a:r>
              <a:rPr lang="vi-VN" dirty="0">
                <a:solidFill>
                  <a:srgbClr val="000000"/>
                </a:solidFill>
                <a:latin typeface="Helvetica" pitchFamily="2" charset="0"/>
              </a:rPr>
              <a:t> </a:t>
            </a:r>
            <a:r>
              <a:rPr lang="vi-VN" i="1" dirty="0">
                <a:solidFill>
                  <a:srgbClr val="000000"/>
                </a:solidFill>
                <a:latin typeface="Helvetica" pitchFamily="2" charset="0"/>
              </a:rPr>
              <a:t>đặt</a:t>
            </a:r>
            <a:r>
              <a:rPr lang="vi-VN" dirty="0">
                <a:solidFill>
                  <a:srgbClr val="000000"/>
                </a:solidFill>
                <a:latin typeface="Helvetica" pitchFamily="2" charset="0"/>
              </a:rPr>
              <a:t> </a:t>
            </a:r>
            <a:r>
              <a:rPr lang="vi-VN" i="1" dirty="0">
                <a:solidFill>
                  <a:srgbClr val="000000"/>
                </a:solidFill>
                <a:latin typeface="Helvetica" pitchFamily="2" charset="0"/>
              </a:rPr>
              <a:t>condition</a:t>
            </a:r>
            <a:r>
              <a:rPr lang="vi-VN" dirty="0">
                <a:solidFill>
                  <a:srgbClr val="000000"/>
                </a:solidFill>
                <a:latin typeface="Helvetica" pitchFamily="2" charset="0"/>
              </a:rPr>
              <a:t> </a:t>
            </a:r>
            <a:r>
              <a:rPr lang="vi-VN" i="1" dirty="0">
                <a:solidFill>
                  <a:srgbClr val="000000"/>
                </a:solidFill>
                <a:latin typeface="Helvetica" pitchFamily="2" charset="0"/>
              </a:rPr>
              <a:t>là</a:t>
            </a:r>
            <a:r>
              <a:rPr lang="vi-VN" dirty="0">
                <a:solidFill>
                  <a:srgbClr val="000000"/>
                </a:solidFill>
                <a:latin typeface="Helvetica" pitchFamily="2" charset="0"/>
              </a:rPr>
              <a:t> </a:t>
            </a:r>
            <a:r>
              <a:rPr lang="vi-VN" i="1" dirty="0">
                <a:solidFill>
                  <a:srgbClr val="000000"/>
                </a:solidFill>
                <a:latin typeface="Helvetica" pitchFamily="2" charset="0"/>
              </a:rPr>
              <a:t>signal</a:t>
            </a:r>
            <a:r>
              <a:rPr lang="vi-VN" dirty="0">
                <a:solidFill>
                  <a:srgbClr val="000000"/>
                </a:solidFill>
                <a:latin typeface="Helvetica" pitchFamily="2" charset="0"/>
              </a:rPr>
              <a:t> </a:t>
            </a:r>
            <a:r>
              <a:rPr lang="vi-VN" i="1" dirty="0">
                <a:solidFill>
                  <a:srgbClr val="000000"/>
                </a:solidFill>
                <a:latin typeface="Helvetica" pitchFamily="2" charset="0"/>
              </a:rPr>
              <a:t>đơn</a:t>
            </a:r>
            <a:r>
              <a:rPr lang="vi-VN" dirty="0">
                <a:solidFill>
                  <a:srgbClr val="000000"/>
                </a:solidFill>
                <a:latin typeface="Helvetica" pitchFamily="2" charset="0"/>
              </a:rPr>
              <a:t> </a:t>
            </a:r>
            <a:r>
              <a:rPr lang="vi-VN" i="1" dirty="0">
                <a:solidFill>
                  <a:srgbClr val="000000"/>
                </a:solidFill>
                <a:latin typeface="Helvetica" pitchFamily="2" charset="0"/>
              </a:rPr>
              <a:t>(1-bit),</a:t>
            </a:r>
            <a:r>
              <a:rPr lang="vi-VN" dirty="0">
                <a:solidFill>
                  <a:srgbClr val="000000"/>
                </a:solidFill>
                <a:latin typeface="Helvetica" pitchFamily="2" charset="0"/>
              </a:rPr>
              <a:t> </a:t>
            </a:r>
            <a:r>
              <a:rPr lang="vi-VN" i="1" dirty="0">
                <a:solidFill>
                  <a:srgbClr val="000000"/>
                </a:solidFill>
                <a:latin typeface="Helvetica" pitchFamily="2" charset="0"/>
              </a:rPr>
              <a:t>reduction</a:t>
            </a:r>
            <a:r>
              <a:rPr lang="vi-VN" dirty="0">
                <a:solidFill>
                  <a:srgbClr val="000000"/>
                </a:solidFill>
                <a:latin typeface="Helvetica" pitchFamily="2" charset="0"/>
              </a:rPr>
              <a:t> </a:t>
            </a:r>
            <a:r>
              <a:rPr lang="vi-VN" i="1" dirty="0">
                <a:solidFill>
                  <a:srgbClr val="000000"/>
                </a:solidFill>
                <a:latin typeface="Helvetica" pitchFamily="2" charset="0"/>
              </a:rPr>
              <a:t>operators,</a:t>
            </a:r>
            <a:r>
              <a:rPr lang="vi-VN" dirty="0">
                <a:solidFill>
                  <a:srgbClr val="000000"/>
                </a:solidFill>
                <a:latin typeface="Helvetica" pitchFamily="2" charset="0"/>
              </a:rPr>
              <a:t> </a:t>
            </a:r>
            <a:r>
              <a:rPr lang="vi-VN" i="1" dirty="0">
                <a:solidFill>
                  <a:srgbClr val="000000"/>
                </a:solidFill>
                <a:latin typeface="Helvetica" pitchFamily="2" charset="0"/>
              </a:rPr>
              <a:t>logical operators,</a:t>
            </a:r>
            <a:r>
              <a:rPr lang="vi-VN" dirty="0">
                <a:solidFill>
                  <a:srgbClr val="000000"/>
                </a:solidFill>
                <a:latin typeface="Helvetica" pitchFamily="2" charset="0"/>
              </a:rPr>
              <a:t> </a:t>
            </a:r>
            <a:r>
              <a:rPr lang="vi-VN" i="1" dirty="0">
                <a:solidFill>
                  <a:srgbClr val="000000"/>
                </a:solidFill>
                <a:latin typeface="Helvetica" pitchFamily="2" charset="0"/>
              </a:rPr>
              <a:t>hoặc</a:t>
            </a:r>
            <a:r>
              <a:rPr lang="vi-VN" dirty="0">
                <a:solidFill>
                  <a:srgbClr val="000000"/>
                </a:solidFill>
                <a:latin typeface="Helvetica" pitchFamily="2" charset="0"/>
              </a:rPr>
              <a:t> </a:t>
            </a:r>
            <a:r>
              <a:rPr lang="vi-VN" i="1" dirty="0">
                <a:solidFill>
                  <a:srgbClr val="000000"/>
                </a:solidFill>
                <a:latin typeface="Helvetica" pitchFamily="2" charset="0"/>
              </a:rPr>
              <a:t>phép</a:t>
            </a:r>
            <a:r>
              <a:rPr lang="vi-VN" dirty="0">
                <a:solidFill>
                  <a:srgbClr val="000000"/>
                </a:solidFill>
                <a:latin typeface="Helvetica" pitchFamily="2" charset="0"/>
              </a:rPr>
              <a:t> </a:t>
            </a:r>
            <a:r>
              <a:rPr lang="vi-VN" i="1" dirty="0">
                <a:solidFill>
                  <a:srgbClr val="000000"/>
                </a:solidFill>
                <a:latin typeface="Helvetica" pitchFamily="2" charset="0"/>
              </a:rPr>
              <a:t>so</a:t>
            </a:r>
            <a:r>
              <a:rPr lang="vi-VN" dirty="0">
                <a:solidFill>
                  <a:srgbClr val="000000"/>
                </a:solidFill>
                <a:latin typeface="Helvetica" pitchFamily="2" charset="0"/>
              </a:rPr>
              <a:t> </a:t>
            </a:r>
            <a:r>
              <a:rPr lang="vi-VN" i="1" dirty="0">
                <a:solidFill>
                  <a:srgbClr val="000000"/>
                </a:solidFill>
                <a:latin typeface="Helvetica" pitchFamily="2" charset="0"/>
              </a:rPr>
              <a:t>sánh.</a:t>
            </a:r>
            <a:endParaRPr lang="vi-VN" dirty="0">
              <a:solidFill>
                <a:srgbClr val="000000"/>
              </a:solidFill>
              <a:effectLst/>
              <a:latin typeface="Helvetica" pitchFamily="2" charset="0"/>
            </a:endParaRPr>
          </a:p>
        </p:txBody>
      </p:sp>
    </p:spTree>
    <p:extLst>
      <p:ext uri="{BB962C8B-B14F-4D97-AF65-F5344CB8AC3E}">
        <p14:creationId xmlns:p14="http://schemas.microsoft.com/office/powerpoint/2010/main" val="10495257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2397</TotalTime>
  <Words>2137</Words>
  <Application>Microsoft Office PowerPoint</Application>
  <PresentationFormat>Widescreen</PresentationFormat>
  <Paragraphs>149</Paragraphs>
  <Slides>28</Slides>
  <Notes>27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SimSun</vt:lpstr>
      <vt:lpstr>Arial</vt:lpstr>
      <vt:lpstr>Calibri</vt:lpstr>
      <vt:lpstr>Calibri Light</vt:lpstr>
      <vt:lpstr>Courier New</vt:lpstr>
      <vt:lpstr>Helvetica</vt:lpstr>
      <vt:lpstr>Roboto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NGUYỄN QUANG MINH</cp:lastModifiedBy>
  <cp:revision>4</cp:revision>
  <dcterms:created xsi:type="dcterms:W3CDTF">2022-09-12T12:28:00Z</dcterms:created>
  <dcterms:modified xsi:type="dcterms:W3CDTF">2024-04-15T08:08:38Z</dcterms:modified>
</cp:coreProperties>
</file>